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65" r:id="rId5"/>
    <p:sldId id="296" r:id="rId6"/>
    <p:sldId id="290" r:id="rId7"/>
    <p:sldId id="291" r:id="rId8"/>
    <p:sldId id="266" r:id="rId9"/>
    <p:sldId id="292" r:id="rId10"/>
    <p:sldId id="267" r:id="rId11"/>
    <p:sldId id="274" r:id="rId12"/>
    <p:sldId id="271" r:id="rId13"/>
    <p:sldId id="275" r:id="rId14"/>
    <p:sldId id="294" r:id="rId15"/>
    <p:sldId id="278" r:id="rId16"/>
    <p:sldId id="276" r:id="rId17"/>
    <p:sldId id="293" r:id="rId18"/>
    <p:sldId id="279" r:id="rId19"/>
    <p:sldId id="295" r:id="rId20"/>
    <p:sldId id="280"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22" autoAdjust="0"/>
    <p:restoredTop sz="94674" autoAdjust="0"/>
  </p:normalViewPr>
  <p:slideViewPr>
    <p:cSldViewPr snapToGrid="0" snapToObjects="1">
      <p:cViewPr varScale="1">
        <p:scale>
          <a:sx n="83" d="100"/>
          <a:sy n="83" d="100"/>
        </p:scale>
        <p:origin x="547"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4883B-FB05-4D9C-9F3A-B1E040AE85A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C9FE82B-12A7-4F05-BF17-2CFA6FDEEB8E}">
      <dgm:prSet phldrT="[Text]" custT="1"/>
      <dgm:spPr/>
      <dgm:t>
        <a:bodyPr/>
        <a:lstStyle/>
        <a:p>
          <a:r>
            <a:rPr lang="en-GB" sz="1800" dirty="0">
              <a:latin typeface="+mn-lt"/>
            </a:rPr>
            <a:t>Fragile market</a:t>
          </a:r>
        </a:p>
      </dgm:t>
    </dgm:pt>
    <dgm:pt modelId="{8FF9A370-601A-4B8E-BBFE-74E38C8B20EB}" type="parTrans" cxnId="{BCF805A8-9E93-4E36-A9B5-CEC1053C36D4}">
      <dgm:prSet/>
      <dgm:spPr/>
      <dgm:t>
        <a:bodyPr/>
        <a:lstStyle/>
        <a:p>
          <a:endParaRPr lang="en-GB"/>
        </a:p>
      </dgm:t>
    </dgm:pt>
    <dgm:pt modelId="{905829A3-72A4-46FD-9208-FC8DB2000F92}" type="sibTrans" cxnId="{BCF805A8-9E93-4E36-A9B5-CEC1053C36D4}">
      <dgm:prSet/>
      <dgm:spPr/>
      <dgm:t>
        <a:bodyPr/>
        <a:lstStyle/>
        <a:p>
          <a:endParaRPr lang="en-GB"/>
        </a:p>
      </dgm:t>
    </dgm:pt>
    <dgm:pt modelId="{30A7A34E-379A-47DD-92EC-104F6DD46C50}">
      <dgm:prSet phldrT="[Text]" custT="1"/>
      <dgm:spPr/>
      <dgm:t>
        <a:bodyPr/>
        <a:lstStyle/>
        <a:p>
          <a:r>
            <a:rPr lang="en-GB" sz="1800" dirty="0"/>
            <a:t>Continued pressure to find efficiency savings</a:t>
          </a:r>
        </a:p>
      </dgm:t>
    </dgm:pt>
    <dgm:pt modelId="{7BCF48AF-F4E8-4D8B-A132-364CEEE38B3E}" type="parTrans" cxnId="{21CDC5A2-5BF0-48B4-B5B0-7C0C41FE05A7}">
      <dgm:prSet/>
      <dgm:spPr/>
      <dgm:t>
        <a:bodyPr/>
        <a:lstStyle/>
        <a:p>
          <a:endParaRPr lang="en-GB"/>
        </a:p>
      </dgm:t>
    </dgm:pt>
    <dgm:pt modelId="{B7BF47E1-159E-4B78-9237-68D0F7767666}" type="sibTrans" cxnId="{21CDC5A2-5BF0-48B4-B5B0-7C0C41FE05A7}">
      <dgm:prSet/>
      <dgm:spPr/>
      <dgm:t>
        <a:bodyPr/>
        <a:lstStyle/>
        <a:p>
          <a:endParaRPr lang="en-GB"/>
        </a:p>
      </dgm:t>
    </dgm:pt>
    <dgm:pt modelId="{07E44305-8FCD-42F5-B9DB-82E1D04DB191}">
      <dgm:prSet phldrT="[Text]" custT="1"/>
      <dgm:spPr/>
      <dgm:t>
        <a:bodyPr/>
        <a:lstStyle/>
        <a:p>
          <a:r>
            <a:rPr lang="en-GB" sz="1800" dirty="0"/>
            <a:t>Changing NHS landscape</a:t>
          </a:r>
        </a:p>
      </dgm:t>
    </dgm:pt>
    <dgm:pt modelId="{074F1403-6C75-4A1B-8559-BF06043BB2D0}" type="parTrans" cxnId="{D565BD63-3158-4728-811B-C6C5C0B352D2}">
      <dgm:prSet/>
      <dgm:spPr/>
      <dgm:t>
        <a:bodyPr/>
        <a:lstStyle/>
        <a:p>
          <a:endParaRPr lang="en-GB"/>
        </a:p>
      </dgm:t>
    </dgm:pt>
    <dgm:pt modelId="{22040C1D-7B81-4D44-AB26-8A2331A49F37}" type="sibTrans" cxnId="{D565BD63-3158-4728-811B-C6C5C0B352D2}">
      <dgm:prSet/>
      <dgm:spPr/>
      <dgm:t>
        <a:bodyPr/>
        <a:lstStyle/>
        <a:p>
          <a:endParaRPr lang="en-GB"/>
        </a:p>
      </dgm:t>
    </dgm:pt>
    <dgm:pt modelId="{D5BE8A58-7904-4FE8-8BE4-E868A209649E}">
      <dgm:prSet phldrT="[Text]" custT="1"/>
      <dgm:spPr/>
      <dgm:t>
        <a:bodyPr/>
        <a:lstStyle/>
        <a:p>
          <a:r>
            <a:rPr lang="en-GB" sz="1800" dirty="0"/>
            <a:t>Brexit</a:t>
          </a:r>
        </a:p>
      </dgm:t>
    </dgm:pt>
    <dgm:pt modelId="{5234C430-D1F8-45C8-8A6E-DBF4CF08EA0D}" type="parTrans" cxnId="{DF42201E-3D7D-4929-94D0-A5F642ECE1B1}">
      <dgm:prSet/>
      <dgm:spPr/>
      <dgm:t>
        <a:bodyPr/>
        <a:lstStyle/>
        <a:p>
          <a:endParaRPr lang="en-GB"/>
        </a:p>
      </dgm:t>
    </dgm:pt>
    <dgm:pt modelId="{B549AB96-7DA4-402F-AE73-4AE893EE5D3B}" type="sibTrans" cxnId="{DF42201E-3D7D-4929-94D0-A5F642ECE1B1}">
      <dgm:prSet/>
      <dgm:spPr/>
      <dgm:t>
        <a:bodyPr/>
        <a:lstStyle/>
        <a:p>
          <a:endParaRPr lang="en-GB"/>
        </a:p>
      </dgm:t>
    </dgm:pt>
    <dgm:pt modelId="{843E7D3B-9458-4938-A142-513A43B6EEC9}">
      <dgm:prSet phldrT="[Text]" custT="1"/>
      <dgm:spPr/>
      <dgm:t>
        <a:bodyPr/>
        <a:lstStyle/>
        <a:p>
          <a:r>
            <a:rPr lang="en-GB" sz="1800" dirty="0"/>
            <a:t>Variability in cost and quality of service</a:t>
          </a:r>
        </a:p>
      </dgm:t>
    </dgm:pt>
    <dgm:pt modelId="{27898E6D-C7AE-40A5-B625-C057BB48A370}" type="sibTrans" cxnId="{AF7EEBB4-CC56-41A0-8FD8-33F824408F09}">
      <dgm:prSet/>
      <dgm:spPr/>
      <dgm:t>
        <a:bodyPr/>
        <a:lstStyle/>
        <a:p>
          <a:endParaRPr lang="en-GB"/>
        </a:p>
      </dgm:t>
    </dgm:pt>
    <dgm:pt modelId="{2A4E9EE3-9919-41DA-A37C-2E978FF4873B}" type="parTrans" cxnId="{AF7EEBB4-CC56-41A0-8FD8-33F824408F09}">
      <dgm:prSet/>
      <dgm:spPr/>
      <dgm:t>
        <a:bodyPr/>
        <a:lstStyle/>
        <a:p>
          <a:endParaRPr lang="en-GB"/>
        </a:p>
      </dgm:t>
    </dgm:pt>
    <dgm:pt modelId="{FCA314EC-59C8-473D-8D88-24722D42CB1C}">
      <dgm:prSet phldrT="[Text]" custT="1"/>
      <dgm:spPr/>
      <dgm:t>
        <a:bodyPr/>
        <a:lstStyle/>
        <a:p>
          <a:r>
            <a:rPr lang="en-GB" sz="1800" dirty="0"/>
            <a:t>Trust resource constraints</a:t>
          </a:r>
        </a:p>
      </dgm:t>
    </dgm:pt>
    <dgm:pt modelId="{74D04489-F88E-409E-A131-89BA75FBBDE4}" type="parTrans" cxnId="{25E560E1-1B0F-4A50-8B79-41A35E481D81}">
      <dgm:prSet/>
      <dgm:spPr/>
      <dgm:t>
        <a:bodyPr/>
        <a:lstStyle/>
        <a:p>
          <a:endParaRPr lang="en-GB"/>
        </a:p>
      </dgm:t>
    </dgm:pt>
    <dgm:pt modelId="{6811F862-79CD-4F5A-86A1-587FC74F0770}" type="sibTrans" cxnId="{25E560E1-1B0F-4A50-8B79-41A35E481D81}">
      <dgm:prSet/>
      <dgm:spPr/>
      <dgm:t>
        <a:bodyPr/>
        <a:lstStyle/>
        <a:p>
          <a:endParaRPr lang="en-GB"/>
        </a:p>
      </dgm:t>
    </dgm:pt>
    <dgm:pt modelId="{87A5AE2A-485A-4BB5-8655-CB92527F1185}">
      <dgm:prSet custT="1"/>
      <dgm:spPr/>
      <dgm:t>
        <a:bodyPr/>
        <a:lstStyle/>
        <a:p>
          <a:r>
            <a:rPr lang="en-GB" sz="1800" dirty="0"/>
            <a:t>Increasing activity</a:t>
          </a:r>
        </a:p>
      </dgm:t>
    </dgm:pt>
    <dgm:pt modelId="{B0775A99-510D-4013-86F0-33DB19418F5A}" type="parTrans" cxnId="{CBF90ACB-6315-4C55-A0BE-61F76605858A}">
      <dgm:prSet/>
      <dgm:spPr/>
      <dgm:t>
        <a:bodyPr/>
        <a:lstStyle/>
        <a:p>
          <a:endParaRPr lang="en-GB"/>
        </a:p>
      </dgm:t>
    </dgm:pt>
    <dgm:pt modelId="{14D788A8-283C-4620-9A46-4BB0F96B01F1}" type="sibTrans" cxnId="{CBF90ACB-6315-4C55-A0BE-61F76605858A}">
      <dgm:prSet/>
      <dgm:spPr/>
      <dgm:t>
        <a:bodyPr/>
        <a:lstStyle/>
        <a:p>
          <a:endParaRPr lang="en-GB"/>
        </a:p>
      </dgm:t>
    </dgm:pt>
    <dgm:pt modelId="{9D6C2F1B-1E60-4507-964B-F68EC67533C8}" type="pres">
      <dgm:prSet presAssocID="{5C54883B-FB05-4D9C-9F3A-B1E040AE85AD}" presName="diagram" presStyleCnt="0">
        <dgm:presLayoutVars>
          <dgm:dir/>
          <dgm:resizeHandles val="exact"/>
        </dgm:presLayoutVars>
      </dgm:prSet>
      <dgm:spPr/>
    </dgm:pt>
    <dgm:pt modelId="{2A74F688-69E4-4B75-9416-00B9B17917CE}" type="pres">
      <dgm:prSet presAssocID="{FC9FE82B-12A7-4F05-BF17-2CFA6FDEEB8E}" presName="node" presStyleLbl="node1" presStyleIdx="0" presStyleCnt="7" custLinFactNeighborX="-54285" custLinFactNeighborY="8373">
        <dgm:presLayoutVars>
          <dgm:bulletEnabled val="1"/>
        </dgm:presLayoutVars>
      </dgm:prSet>
      <dgm:spPr/>
    </dgm:pt>
    <dgm:pt modelId="{F3D2EED5-C2B5-4D7F-B56B-5459534397F5}" type="pres">
      <dgm:prSet presAssocID="{905829A3-72A4-46FD-9208-FC8DB2000F92}" presName="sibTrans" presStyleCnt="0"/>
      <dgm:spPr/>
    </dgm:pt>
    <dgm:pt modelId="{62C2C7FA-198C-4413-B1DF-407369A7F67F}" type="pres">
      <dgm:prSet presAssocID="{30A7A34E-379A-47DD-92EC-104F6DD46C50}" presName="node" presStyleLbl="node1" presStyleIdx="1" presStyleCnt="7" custLinFactNeighborX="-55130" custLinFactNeighborY="8373">
        <dgm:presLayoutVars>
          <dgm:bulletEnabled val="1"/>
        </dgm:presLayoutVars>
      </dgm:prSet>
      <dgm:spPr/>
    </dgm:pt>
    <dgm:pt modelId="{02F8799E-CE4B-4D90-8F9D-C17908B3BD7F}" type="pres">
      <dgm:prSet presAssocID="{B7BF47E1-159E-4B78-9237-68D0F7767666}" presName="sibTrans" presStyleCnt="0"/>
      <dgm:spPr/>
    </dgm:pt>
    <dgm:pt modelId="{E5931DD6-50C2-4075-947A-C6191F8E7459}" type="pres">
      <dgm:prSet presAssocID="{07E44305-8FCD-42F5-B9DB-82E1D04DB191}" presName="node" presStyleLbl="node1" presStyleIdx="2" presStyleCnt="7" custLinFactX="66042" custLinFactY="-8294" custLinFactNeighborX="100000" custLinFactNeighborY="-100000">
        <dgm:presLayoutVars>
          <dgm:bulletEnabled val="1"/>
        </dgm:presLayoutVars>
      </dgm:prSet>
      <dgm:spPr/>
    </dgm:pt>
    <dgm:pt modelId="{38B80BE3-F274-40F4-ADB2-495400AF4BDB}" type="pres">
      <dgm:prSet presAssocID="{22040C1D-7B81-4D44-AB26-8A2331A49F37}" presName="sibTrans" presStyleCnt="0"/>
      <dgm:spPr/>
    </dgm:pt>
    <dgm:pt modelId="{38CDF3FF-D331-410D-A7E3-6F80C50BD614}" type="pres">
      <dgm:prSet presAssocID="{D5BE8A58-7904-4FE8-8BE4-E868A209649E}" presName="node" presStyleLbl="node1" presStyleIdx="3" presStyleCnt="7" custLinFactNeighborX="-53060" custLinFactNeighborY="3726">
        <dgm:presLayoutVars>
          <dgm:bulletEnabled val="1"/>
        </dgm:presLayoutVars>
      </dgm:prSet>
      <dgm:spPr/>
    </dgm:pt>
    <dgm:pt modelId="{DA19C758-E938-42A0-9DEF-7E6CC11CA33B}" type="pres">
      <dgm:prSet presAssocID="{B549AB96-7DA4-402F-AE73-4AE893EE5D3B}" presName="sibTrans" presStyleCnt="0"/>
      <dgm:spPr/>
    </dgm:pt>
    <dgm:pt modelId="{69815BAA-FD12-4024-BFB4-08761CF6328B}" type="pres">
      <dgm:prSet presAssocID="{843E7D3B-9458-4938-A142-513A43B6EEC9}" presName="node" presStyleLbl="node1" presStyleIdx="4" presStyleCnt="7" custScaleX="99958" custScaleY="93878" custLinFactNeighborX="-5109" custLinFactNeighborY="60">
        <dgm:presLayoutVars>
          <dgm:bulletEnabled val="1"/>
        </dgm:presLayoutVars>
      </dgm:prSet>
      <dgm:spPr/>
    </dgm:pt>
    <dgm:pt modelId="{79E2FB5C-AF40-4559-A6C9-058BDCACFB8A}" type="pres">
      <dgm:prSet presAssocID="{27898E6D-C7AE-40A5-B625-C057BB48A370}" presName="sibTrans" presStyleCnt="0"/>
      <dgm:spPr/>
    </dgm:pt>
    <dgm:pt modelId="{890C8C29-D0C0-4102-AC62-80A30EC44506}" type="pres">
      <dgm:prSet presAssocID="{FCA314EC-59C8-473D-8D88-24722D42CB1C}" presName="node" presStyleLbl="node1" presStyleIdx="5" presStyleCnt="7" custScaleX="97956" custScaleY="91460" custLinFactNeighborX="2281" custLinFactNeighborY="1281">
        <dgm:presLayoutVars>
          <dgm:bulletEnabled val="1"/>
        </dgm:presLayoutVars>
      </dgm:prSet>
      <dgm:spPr/>
    </dgm:pt>
    <dgm:pt modelId="{F4B1BF14-39AD-4C79-8B55-F6531E91BF35}" type="pres">
      <dgm:prSet presAssocID="{6811F862-79CD-4F5A-86A1-587FC74F0770}" presName="sibTrans" presStyleCnt="0"/>
      <dgm:spPr/>
    </dgm:pt>
    <dgm:pt modelId="{04C27ADB-43CB-4BB1-BC0C-6F2505FFA0B1}" type="pres">
      <dgm:prSet presAssocID="{87A5AE2A-485A-4BB5-8655-CB92527F1185}" presName="node" presStyleLbl="node1" presStyleIdx="6" presStyleCnt="7" custScaleY="94168">
        <dgm:presLayoutVars>
          <dgm:bulletEnabled val="1"/>
        </dgm:presLayoutVars>
      </dgm:prSet>
      <dgm:spPr/>
    </dgm:pt>
  </dgm:ptLst>
  <dgm:cxnLst>
    <dgm:cxn modelId="{931B4916-5DD3-4704-A356-9B3A07B9F973}" type="presOf" srcId="{FCA314EC-59C8-473D-8D88-24722D42CB1C}" destId="{890C8C29-D0C0-4102-AC62-80A30EC44506}" srcOrd="0" destOrd="0" presId="urn:microsoft.com/office/officeart/2005/8/layout/default"/>
    <dgm:cxn modelId="{DF42201E-3D7D-4929-94D0-A5F642ECE1B1}" srcId="{5C54883B-FB05-4D9C-9F3A-B1E040AE85AD}" destId="{D5BE8A58-7904-4FE8-8BE4-E868A209649E}" srcOrd="3" destOrd="0" parTransId="{5234C430-D1F8-45C8-8A6E-DBF4CF08EA0D}" sibTransId="{B549AB96-7DA4-402F-AE73-4AE893EE5D3B}"/>
    <dgm:cxn modelId="{D565BD63-3158-4728-811B-C6C5C0B352D2}" srcId="{5C54883B-FB05-4D9C-9F3A-B1E040AE85AD}" destId="{07E44305-8FCD-42F5-B9DB-82E1D04DB191}" srcOrd="2" destOrd="0" parTransId="{074F1403-6C75-4A1B-8559-BF06043BB2D0}" sibTransId="{22040C1D-7B81-4D44-AB26-8A2331A49F37}"/>
    <dgm:cxn modelId="{79781047-6477-4C98-9E74-936CF24663B5}" type="presOf" srcId="{FC9FE82B-12A7-4F05-BF17-2CFA6FDEEB8E}" destId="{2A74F688-69E4-4B75-9416-00B9B17917CE}" srcOrd="0" destOrd="0" presId="urn:microsoft.com/office/officeart/2005/8/layout/default"/>
    <dgm:cxn modelId="{15449185-B55E-424A-9A02-CC727749F744}" type="presOf" srcId="{07E44305-8FCD-42F5-B9DB-82E1D04DB191}" destId="{E5931DD6-50C2-4075-947A-C6191F8E7459}" srcOrd="0" destOrd="0" presId="urn:microsoft.com/office/officeart/2005/8/layout/default"/>
    <dgm:cxn modelId="{7973B792-901E-4F8E-9C6F-CAAECA9AD4EA}" type="presOf" srcId="{5C54883B-FB05-4D9C-9F3A-B1E040AE85AD}" destId="{9D6C2F1B-1E60-4507-964B-F68EC67533C8}" srcOrd="0" destOrd="0" presId="urn:microsoft.com/office/officeart/2005/8/layout/default"/>
    <dgm:cxn modelId="{FE26AF97-B93F-4AA1-8CF4-4DC1874C6554}" type="presOf" srcId="{843E7D3B-9458-4938-A142-513A43B6EEC9}" destId="{69815BAA-FD12-4024-BFB4-08761CF6328B}" srcOrd="0" destOrd="0" presId="urn:microsoft.com/office/officeart/2005/8/layout/default"/>
    <dgm:cxn modelId="{E5EC529D-96D7-4D29-BEC4-D976C622B8C5}" type="presOf" srcId="{30A7A34E-379A-47DD-92EC-104F6DD46C50}" destId="{62C2C7FA-198C-4413-B1DF-407369A7F67F}" srcOrd="0" destOrd="0" presId="urn:microsoft.com/office/officeart/2005/8/layout/default"/>
    <dgm:cxn modelId="{21CDC5A2-5BF0-48B4-B5B0-7C0C41FE05A7}" srcId="{5C54883B-FB05-4D9C-9F3A-B1E040AE85AD}" destId="{30A7A34E-379A-47DD-92EC-104F6DD46C50}" srcOrd="1" destOrd="0" parTransId="{7BCF48AF-F4E8-4D8B-A132-364CEEE38B3E}" sibTransId="{B7BF47E1-159E-4B78-9237-68D0F7767666}"/>
    <dgm:cxn modelId="{BCF805A8-9E93-4E36-A9B5-CEC1053C36D4}" srcId="{5C54883B-FB05-4D9C-9F3A-B1E040AE85AD}" destId="{FC9FE82B-12A7-4F05-BF17-2CFA6FDEEB8E}" srcOrd="0" destOrd="0" parTransId="{8FF9A370-601A-4B8E-BBFE-74E38C8B20EB}" sibTransId="{905829A3-72A4-46FD-9208-FC8DB2000F92}"/>
    <dgm:cxn modelId="{AF7EEBB4-CC56-41A0-8FD8-33F824408F09}" srcId="{5C54883B-FB05-4D9C-9F3A-B1E040AE85AD}" destId="{843E7D3B-9458-4938-A142-513A43B6EEC9}" srcOrd="4" destOrd="0" parTransId="{2A4E9EE3-9919-41DA-A37C-2E978FF4873B}" sibTransId="{27898E6D-C7AE-40A5-B625-C057BB48A370}"/>
    <dgm:cxn modelId="{CBF90ACB-6315-4C55-A0BE-61F76605858A}" srcId="{5C54883B-FB05-4D9C-9F3A-B1E040AE85AD}" destId="{87A5AE2A-485A-4BB5-8655-CB92527F1185}" srcOrd="6" destOrd="0" parTransId="{B0775A99-510D-4013-86F0-33DB19418F5A}" sibTransId="{14D788A8-283C-4620-9A46-4BB0F96B01F1}"/>
    <dgm:cxn modelId="{25E560E1-1B0F-4A50-8B79-41A35E481D81}" srcId="{5C54883B-FB05-4D9C-9F3A-B1E040AE85AD}" destId="{FCA314EC-59C8-473D-8D88-24722D42CB1C}" srcOrd="5" destOrd="0" parTransId="{74D04489-F88E-409E-A131-89BA75FBBDE4}" sibTransId="{6811F862-79CD-4F5A-86A1-587FC74F0770}"/>
    <dgm:cxn modelId="{52F912E3-1F42-4A0C-A448-40BA5DBC0D47}" type="presOf" srcId="{D5BE8A58-7904-4FE8-8BE4-E868A209649E}" destId="{38CDF3FF-D331-410D-A7E3-6F80C50BD614}" srcOrd="0" destOrd="0" presId="urn:microsoft.com/office/officeart/2005/8/layout/default"/>
    <dgm:cxn modelId="{CF3494ED-7C00-4612-BF85-FC972E4188B5}" type="presOf" srcId="{87A5AE2A-485A-4BB5-8655-CB92527F1185}" destId="{04C27ADB-43CB-4BB1-BC0C-6F2505FFA0B1}" srcOrd="0" destOrd="0" presId="urn:microsoft.com/office/officeart/2005/8/layout/default"/>
    <dgm:cxn modelId="{CF525541-993B-4DCF-AC66-DCCF6DED685D}" type="presParOf" srcId="{9D6C2F1B-1E60-4507-964B-F68EC67533C8}" destId="{2A74F688-69E4-4B75-9416-00B9B17917CE}" srcOrd="0" destOrd="0" presId="urn:microsoft.com/office/officeart/2005/8/layout/default"/>
    <dgm:cxn modelId="{B5FE2457-FAB8-4393-80C5-CF05BE91E55A}" type="presParOf" srcId="{9D6C2F1B-1E60-4507-964B-F68EC67533C8}" destId="{F3D2EED5-C2B5-4D7F-B56B-5459534397F5}" srcOrd="1" destOrd="0" presId="urn:microsoft.com/office/officeart/2005/8/layout/default"/>
    <dgm:cxn modelId="{799A7F80-FC8D-4CC2-8F82-E16635A6532C}" type="presParOf" srcId="{9D6C2F1B-1E60-4507-964B-F68EC67533C8}" destId="{62C2C7FA-198C-4413-B1DF-407369A7F67F}" srcOrd="2" destOrd="0" presId="urn:microsoft.com/office/officeart/2005/8/layout/default"/>
    <dgm:cxn modelId="{291C8306-A9BF-4758-A121-CF77F7539E51}" type="presParOf" srcId="{9D6C2F1B-1E60-4507-964B-F68EC67533C8}" destId="{02F8799E-CE4B-4D90-8F9D-C17908B3BD7F}" srcOrd="3" destOrd="0" presId="urn:microsoft.com/office/officeart/2005/8/layout/default"/>
    <dgm:cxn modelId="{A0F419F7-864C-45B3-B3C1-B241E26F8E55}" type="presParOf" srcId="{9D6C2F1B-1E60-4507-964B-F68EC67533C8}" destId="{E5931DD6-50C2-4075-947A-C6191F8E7459}" srcOrd="4" destOrd="0" presId="urn:microsoft.com/office/officeart/2005/8/layout/default"/>
    <dgm:cxn modelId="{6C771F04-C518-49B8-B963-902FD084E035}" type="presParOf" srcId="{9D6C2F1B-1E60-4507-964B-F68EC67533C8}" destId="{38B80BE3-F274-40F4-ADB2-495400AF4BDB}" srcOrd="5" destOrd="0" presId="urn:microsoft.com/office/officeart/2005/8/layout/default"/>
    <dgm:cxn modelId="{FBBD4BEB-D439-47FF-BF5D-E04AAB51E7F2}" type="presParOf" srcId="{9D6C2F1B-1E60-4507-964B-F68EC67533C8}" destId="{38CDF3FF-D331-410D-A7E3-6F80C50BD614}" srcOrd="6" destOrd="0" presId="urn:microsoft.com/office/officeart/2005/8/layout/default"/>
    <dgm:cxn modelId="{8534F2DF-16E3-4BF9-9A22-B5DF6A40086B}" type="presParOf" srcId="{9D6C2F1B-1E60-4507-964B-F68EC67533C8}" destId="{DA19C758-E938-42A0-9DEF-7E6CC11CA33B}" srcOrd="7" destOrd="0" presId="urn:microsoft.com/office/officeart/2005/8/layout/default"/>
    <dgm:cxn modelId="{72AA0FBF-2738-4075-8159-58FF1463529F}" type="presParOf" srcId="{9D6C2F1B-1E60-4507-964B-F68EC67533C8}" destId="{69815BAA-FD12-4024-BFB4-08761CF6328B}" srcOrd="8" destOrd="0" presId="urn:microsoft.com/office/officeart/2005/8/layout/default"/>
    <dgm:cxn modelId="{04E1BDD7-990D-49D1-B614-AEC21E73B1C1}" type="presParOf" srcId="{9D6C2F1B-1E60-4507-964B-F68EC67533C8}" destId="{79E2FB5C-AF40-4559-A6C9-058BDCACFB8A}" srcOrd="9" destOrd="0" presId="urn:microsoft.com/office/officeart/2005/8/layout/default"/>
    <dgm:cxn modelId="{8D9D6DA0-F0DE-4A8F-A895-802EE091C881}" type="presParOf" srcId="{9D6C2F1B-1E60-4507-964B-F68EC67533C8}" destId="{890C8C29-D0C0-4102-AC62-80A30EC44506}" srcOrd="10" destOrd="0" presId="urn:microsoft.com/office/officeart/2005/8/layout/default"/>
    <dgm:cxn modelId="{0CCEFC8A-6D46-469F-8103-183D49FA6252}" type="presParOf" srcId="{9D6C2F1B-1E60-4507-964B-F68EC67533C8}" destId="{F4B1BF14-39AD-4C79-8B55-F6531E91BF35}" srcOrd="11" destOrd="0" presId="urn:microsoft.com/office/officeart/2005/8/layout/default"/>
    <dgm:cxn modelId="{19732435-CD33-459D-B580-B96AF65D8515}" type="presParOf" srcId="{9D6C2F1B-1E60-4507-964B-F68EC67533C8}" destId="{04C27ADB-43CB-4BB1-BC0C-6F2505FFA0B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4F688-69E4-4B75-9416-00B9B17917CE}">
      <dsp:nvSpPr>
        <dsp:cNvPr id="0" name=""/>
        <dsp:cNvSpPr/>
      </dsp:nvSpPr>
      <dsp:spPr>
        <a:xfrm>
          <a:off x="5252" y="124497"/>
          <a:ext cx="2425517" cy="14553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n-lt"/>
            </a:rPr>
            <a:t>Fragile market</a:t>
          </a:r>
        </a:p>
      </dsp:txBody>
      <dsp:txXfrm>
        <a:off x="5252" y="124497"/>
        <a:ext cx="2425517" cy="1455310"/>
      </dsp:txXfrm>
    </dsp:sp>
    <dsp:sp modelId="{62C2C7FA-198C-4413-B1DF-407369A7F67F}">
      <dsp:nvSpPr>
        <dsp:cNvPr id="0" name=""/>
        <dsp:cNvSpPr/>
      </dsp:nvSpPr>
      <dsp:spPr>
        <a:xfrm>
          <a:off x="2652825" y="124497"/>
          <a:ext cx="2425517" cy="14553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Continued pressure to find efficiency savings</a:t>
          </a:r>
        </a:p>
      </dsp:txBody>
      <dsp:txXfrm>
        <a:off x="2652825" y="124497"/>
        <a:ext cx="2425517" cy="1455310"/>
      </dsp:txXfrm>
    </dsp:sp>
    <dsp:sp modelId="{E5931DD6-50C2-4075-947A-C6191F8E7459}">
      <dsp:nvSpPr>
        <dsp:cNvPr id="0" name=""/>
        <dsp:cNvSpPr/>
      </dsp:nvSpPr>
      <dsp:spPr>
        <a:xfrm>
          <a:off x="5311957" y="124492"/>
          <a:ext cx="2425517" cy="14553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Changing NHS landscape</a:t>
          </a:r>
        </a:p>
      </dsp:txBody>
      <dsp:txXfrm>
        <a:off x="5311957" y="124492"/>
        <a:ext cx="2425517" cy="1455310"/>
      </dsp:txXfrm>
    </dsp:sp>
    <dsp:sp modelId="{38CDF3FF-D331-410D-A7E3-6F80C50BD614}">
      <dsp:nvSpPr>
        <dsp:cNvPr id="0" name=""/>
        <dsp:cNvSpPr/>
      </dsp:nvSpPr>
      <dsp:spPr>
        <a:xfrm>
          <a:off x="2703033" y="1754731"/>
          <a:ext cx="2425517" cy="14553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Brexit</a:t>
          </a:r>
        </a:p>
      </dsp:txBody>
      <dsp:txXfrm>
        <a:off x="2703033" y="1754731"/>
        <a:ext cx="2425517" cy="1455310"/>
      </dsp:txXfrm>
    </dsp:sp>
    <dsp:sp modelId="{69815BAA-FD12-4024-BFB4-08761CF6328B}">
      <dsp:nvSpPr>
        <dsp:cNvPr id="0" name=""/>
        <dsp:cNvSpPr/>
      </dsp:nvSpPr>
      <dsp:spPr>
        <a:xfrm>
          <a:off x="0" y="3401351"/>
          <a:ext cx="2424498" cy="1366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Variability in cost and quality of service</a:t>
          </a:r>
        </a:p>
      </dsp:txBody>
      <dsp:txXfrm>
        <a:off x="0" y="3401351"/>
        <a:ext cx="2424498" cy="1366216"/>
      </dsp:txXfrm>
    </dsp:sp>
    <dsp:sp modelId="{890C8C29-D0C0-4102-AC62-80A30EC44506}">
      <dsp:nvSpPr>
        <dsp:cNvPr id="0" name=""/>
        <dsp:cNvSpPr/>
      </dsp:nvSpPr>
      <dsp:spPr>
        <a:xfrm>
          <a:off x="2735584" y="3436715"/>
          <a:ext cx="2375939" cy="1331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Trust resource constraints</a:t>
          </a:r>
        </a:p>
      </dsp:txBody>
      <dsp:txXfrm>
        <a:off x="2735584" y="3436715"/>
        <a:ext cx="2375939" cy="1331026"/>
      </dsp:txXfrm>
    </dsp:sp>
    <dsp:sp modelId="{04C27ADB-43CB-4BB1-BC0C-6F2505FFA0B1}">
      <dsp:nvSpPr>
        <dsp:cNvPr id="0" name=""/>
        <dsp:cNvSpPr/>
      </dsp:nvSpPr>
      <dsp:spPr>
        <a:xfrm>
          <a:off x="5298749" y="3398368"/>
          <a:ext cx="2425517" cy="13704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Increasing activity</a:t>
          </a:r>
        </a:p>
      </dsp:txBody>
      <dsp:txXfrm>
        <a:off x="5298749" y="3398368"/>
        <a:ext cx="2425517" cy="13704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06/09/2019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06/09/2019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59" y="293024"/>
            <a:ext cx="1080655" cy="4364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hyperlink" Target="mailto:Emma.brookes4@nh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Document1.docx"/><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title"/>
          </p:nvPr>
        </p:nvSpPr>
        <p:spPr>
          <a:xfrm>
            <a:off x="449539" y="1186155"/>
            <a:ext cx="7886700" cy="2119200"/>
          </a:xfrm>
        </p:spPr>
        <p:txBody>
          <a:bodyPr/>
          <a:lstStyle/>
          <a:p>
            <a:br>
              <a:rPr lang="en-GB" dirty="0"/>
            </a:br>
            <a:br>
              <a:rPr lang="en-GB" dirty="0"/>
            </a:br>
            <a:r>
              <a:rPr lang="en-GB" dirty="0"/>
              <a:t>National Standards of Healthcare Cleanliness 2019</a:t>
            </a:r>
            <a:br>
              <a:rPr lang="en-GB" dirty="0"/>
            </a:br>
            <a:endParaRPr lang="en-GB" dirty="0"/>
          </a:p>
        </p:txBody>
      </p:sp>
      <p:sp>
        <p:nvSpPr>
          <p:cNvPr id="3" name="Subtitle 2">
            <a:extLst>
              <a:ext uri="{FF2B5EF4-FFF2-40B4-BE49-F238E27FC236}">
                <a16:creationId xmlns:a16="http://schemas.microsoft.com/office/drawing/2014/main" id="{31608A49-3EB9-493C-B378-62279B28580E}"/>
              </a:ext>
            </a:extLst>
          </p:cNvPr>
          <p:cNvSpPr>
            <a:spLocks noGrp="1"/>
          </p:cNvSpPr>
          <p:nvPr>
            <p:ph type="subTitle" idx="1"/>
          </p:nvPr>
        </p:nvSpPr>
        <p:spPr>
          <a:xfrm>
            <a:off x="449539" y="3917579"/>
            <a:ext cx="6858000" cy="473244"/>
          </a:xfrm>
        </p:spPr>
        <p:txBody>
          <a:bodyPr/>
          <a:lstStyle/>
          <a:p>
            <a:r>
              <a:rPr lang="en-GB" dirty="0"/>
              <a:t>Emma Brookes</a:t>
            </a:r>
          </a:p>
          <a:p>
            <a:r>
              <a:rPr lang="en-GB" dirty="0"/>
              <a:t>Head of Soft FM Strategy &amp; Operations</a:t>
            </a:r>
          </a:p>
          <a:p>
            <a:r>
              <a:rPr lang="en-GB" dirty="0"/>
              <a:t>September 2019</a:t>
            </a:r>
          </a:p>
        </p:txBody>
      </p:sp>
    </p:spTree>
    <p:extLst>
      <p:ext uri="{BB962C8B-B14F-4D97-AF65-F5344CB8AC3E}">
        <p14:creationId xmlns:p14="http://schemas.microsoft.com/office/powerpoint/2010/main" val="5293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4CB641-A61D-4633-9142-0BF4776E6CF5}"/>
              </a:ext>
            </a:extLst>
          </p:cNvPr>
          <p:cNvSpPr>
            <a:spLocks noGrp="1"/>
          </p:cNvSpPr>
          <p:nvPr>
            <p:ph type="title"/>
          </p:nvPr>
        </p:nvSpPr>
        <p:spPr/>
        <p:txBody>
          <a:bodyPr/>
          <a:lstStyle/>
          <a:p>
            <a:r>
              <a:rPr lang="en-GB" dirty="0"/>
              <a:t>Stages of Audit</a:t>
            </a:r>
          </a:p>
        </p:txBody>
      </p:sp>
      <p:sp>
        <p:nvSpPr>
          <p:cNvPr id="4" name="Footer Placeholder 3">
            <a:extLst>
              <a:ext uri="{FF2B5EF4-FFF2-40B4-BE49-F238E27FC236}">
                <a16:creationId xmlns:a16="http://schemas.microsoft.com/office/drawing/2014/main" id="{3CE82216-87D4-4CB2-AA86-8679C9C8D225}"/>
              </a:ext>
            </a:extLst>
          </p:cNvPr>
          <p:cNvSpPr>
            <a:spLocks noGrp="1"/>
          </p:cNvSpPr>
          <p:nvPr>
            <p:ph type="ftr" sz="quarter" idx="3"/>
          </p:nvPr>
        </p:nvSpPr>
        <p:spPr/>
        <p:txBody>
          <a:bodyPr/>
          <a:lstStyle/>
          <a:p>
            <a:r>
              <a:rPr lang="en-US" dirty="0" err="1"/>
              <a:t>NSoC</a:t>
            </a:r>
            <a:r>
              <a:rPr lang="en-US" dirty="0"/>
              <a:t> 2019</a:t>
            </a:r>
          </a:p>
        </p:txBody>
      </p:sp>
      <p:sp>
        <p:nvSpPr>
          <p:cNvPr id="5" name="Content Placeholder 7">
            <a:extLst>
              <a:ext uri="{FF2B5EF4-FFF2-40B4-BE49-F238E27FC236}">
                <a16:creationId xmlns:a16="http://schemas.microsoft.com/office/drawing/2014/main" id="{173B75F9-A793-45A2-876F-5CC57FA6AE49}"/>
              </a:ext>
            </a:extLst>
          </p:cNvPr>
          <p:cNvSpPr>
            <a:spLocks noGrp="1"/>
          </p:cNvSpPr>
          <p:nvPr>
            <p:ph sz="quarter" idx="10"/>
          </p:nvPr>
        </p:nvSpPr>
        <p:spPr>
          <a:xfrm>
            <a:off x="465138" y="1967345"/>
            <a:ext cx="7737475" cy="4260927"/>
          </a:xfrm>
        </p:spPr>
        <p:txBody>
          <a:bodyPr/>
          <a:lstStyle/>
          <a:p>
            <a:pPr marL="0" indent="0">
              <a:buNone/>
            </a:pPr>
            <a:r>
              <a:rPr lang="en-GB" b="1" dirty="0"/>
              <a:t> Current:</a:t>
            </a:r>
          </a:p>
          <a:p>
            <a:r>
              <a:rPr lang="en-GB" b="1" dirty="0"/>
              <a:t>Technical audit</a:t>
            </a:r>
            <a:r>
              <a:rPr lang="en-GB" dirty="0"/>
              <a:t> that checks and scores visual cleanliness  </a:t>
            </a:r>
            <a:endParaRPr lang="en-GB" b="1" dirty="0"/>
          </a:p>
          <a:p>
            <a:r>
              <a:rPr lang="en-GB" b="1" dirty="0"/>
              <a:t>Managerial audit</a:t>
            </a:r>
            <a:r>
              <a:rPr lang="en-GB" dirty="0"/>
              <a:t> that checks and scores visual cleanliness</a:t>
            </a:r>
            <a:endParaRPr lang="en-GB" b="1" dirty="0"/>
          </a:p>
          <a:p>
            <a:pPr lvl="0"/>
            <a:r>
              <a:rPr lang="en-GB" b="1" dirty="0"/>
              <a:t>External audit </a:t>
            </a:r>
            <a:r>
              <a:rPr lang="en-GB" dirty="0"/>
              <a:t>to provide quality assurance </a:t>
            </a:r>
            <a:r>
              <a:rPr lang="en-GB" b="1" dirty="0"/>
              <a:t> </a:t>
            </a:r>
          </a:p>
          <a:p>
            <a:pPr marL="0" indent="0">
              <a:buNone/>
            </a:pPr>
            <a:endParaRPr lang="en-GB" b="1" dirty="0"/>
          </a:p>
          <a:p>
            <a:pPr marL="0" indent="0">
              <a:buNone/>
            </a:pPr>
            <a:r>
              <a:rPr lang="en-GB" b="1" dirty="0"/>
              <a:t>Proposed:</a:t>
            </a:r>
          </a:p>
          <a:p>
            <a:pPr lvl="0"/>
            <a:r>
              <a:rPr lang="en-GB" b="1" dirty="0"/>
              <a:t>Technical audit</a:t>
            </a:r>
            <a:r>
              <a:rPr lang="en-GB" dirty="0"/>
              <a:t> that checks and scores cleanliness outcomes against the safe standard </a:t>
            </a:r>
          </a:p>
          <a:p>
            <a:pPr lvl="0"/>
            <a:r>
              <a:rPr lang="en-GB" b="1" dirty="0"/>
              <a:t>Efficacy audit </a:t>
            </a:r>
            <a:r>
              <a:rPr lang="en-GB" dirty="0"/>
              <a:t>that checks the cleaning team at the point of service delivery to validate the efficacy of the cleaning process, i.e. the correct use of colour coding, equipment, materials, methodology etc., as well as supporting policies and procedures. </a:t>
            </a:r>
          </a:p>
          <a:p>
            <a:pPr lvl="0"/>
            <a:r>
              <a:rPr lang="en-GB" b="1" dirty="0"/>
              <a:t>External audit </a:t>
            </a:r>
            <a:r>
              <a:rPr lang="en-GB" dirty="0"/>
              <a:t>to provide quality assurance and to check both the technical audit and the efficacy audit.  </a:t>
            </a:r>
          </a:p>
          <a:p>
            <a:pPr marL="0" indent="0">
              <a:buNone/>
            </a:pPr>
            <a:r>
              <a:rPr lang="en-GB" b="1" dirty="0"/>
              <a:t> </a:t>
            </a:r>
            <a:endParaRPr lang="en-GB" dirty="0"/>
          </a:p>
          <a:p>
            <a:endParaRPr lang="en-GB" dirty="0"/>
          </a:p>
        </p:txBody>
      </p:sp>
    </p:spTree>
    <p:extLst>
      <p:ext uri="{BB962C8B-B14F-4D97-AF65-F5344CB8AC3E}">
        <p14:creationId xmlns:p14="http://schemas.microsoft.com/office/powerpoint/2010/main" val="312874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89E43-554F-4209-9D44-20AA8B643EA8}"/>
              </a:ext>
            </a:extLst>
          </p:cNvPr>
          <p:cNvSpPr>
            <a:spLocks noGrp="1"/>
          </p:cNvSpPr>
          <p:nvPr>
            <p:ph type="title"/>
          </p:nvPr>
        </p:nvSpPr>
        <p:spPr/>
        <p:txBody>
          <a:bodyPr/>
          <a:lstStyle/>
          <a:p>
            <a:r>
              <a:rPr lang="en-GB" dirty="0"/>
              <a:t>Technical Audit</a:t>
            </a:r>
          </a:p>
        </p:txBody>
      </p:sp>
      <p:sp>
        <p:nvSpPr>
          <p:cNvPr id="4" name="Footer Placeholder 3">
            <a:extLst>
              <a:ext uri="{FF2B5EF4-FFF2-40B4-BE49-F238E27FC236}">
                <a16:creationId xmlns:a16="http://schemas.microsoft.com/office/drawing/2014/main" id="{4E0ACA0D-5737-4E63-ADDA-F9AD852933CF}"/>
              </a:ext>
            </a:extLst>
          </p:cNvPr>
          <p:cNvSpPr>
            <a:spLocks noGrp="1"/>
          </p:cNvSpPr>
          <p:nvPr>
            <p:ph type="ftr" sz="quarter" idx="3"/>
          </p:nvPr>
        </p:nvSpPr>
        <p:spPr/>
        <p:txBody>
          <a:bodyPr/>
          <a:lstStyle/>
          <a:p>
            <a:r>
              <a:rPr lang="en-US" dirty="0" err="1"/>
              <a:t>NSoC</a:t>
            </a:r>
            <a:r>
              <a:rPr lang="en-US" dirty="0"/>
              <a:t> 2019</a:t>
            </a:r>
          </a:p>
        </p:txBody>
      </p:sp>
      <p:pic>
        <p:nvPicPr>
          <p:cNvPr id="7" name="Content Placeholder 6">
            <a:extLst>
              <a:ext uri="{FF2B5EF4-FFF2-40B4-BE49-F238E27FC236}">
                <a16:creationId xmlns:a16="http://schemas.microsoft.com/office/drawing/2014/main" id="{DCE26993-50C1-4C42-982C-6A00E9444D08}"/>
              </a:ext>
            </a:extLst>
          </p:cNvPr>
          <p:cNvPicPr>
            <a:picLocks noGrp="1" noChangeAspect="1"/>
          </p:cNvPicPr>
          <p:nvPr>
            <p:ph sz="quarter" idx="10"/>
          </p:nvPr>
        </p:nvPicPr>
        <p:blipFill rotWithShape="1">
          <a:blip r:embed="rId2"/>
          <a:srcRect l="14107" t="21826" r="13748" b="5158"/>
          <a:stretch/>
        </p:blipFill>
        <p:spPr>
          <a:xfrm>
            <a:off x="461190" y="2076281"/>
            <a:ext cx="4222952" cy="1571677"/>
          </a:xfrm>
          <a:prstGeom prst="rect">
            <a:avLst/>
          </a:prstGeom>
        </p:spPr>
      </p:pic>
      <p:pic>
        <p:nvPicPr>
          <p:cNvPr id="8" name="Picture 7">
            <a:extLst>
              <a:ext uri="{FF2B5EF4-FFF2-40B4-BE49-F238E27FC236}">
                <a16:creationId xmlns:a16="http://schemas.microsoft.com/office/drawing/2014/main" id="{1DD42647-591D-4586-92FC-0D558F656CE0}"/>
              </a:ext>
            </a:extLst>
          </p:cNvPr>
          <p:cNvPicPr>
            <a:picLocks noChangeAspect="1"/>
          </p:cNvPicPr>
          <p:nvPr/>
        </p:nvPicPr>
        <p:blipFill rotWithShape="1">
          <a:blip r:embed="rId3"/>
          <a:srcRect l="18679" t="24397" r="27170" b="6058"/>
          <a:stretch/>
        </p:blipFill>
        <p:spPr>
          <a:xfrm>
            <a:off x="2376360" y="3961180"/>
            <a:ext cx="4391280" cy="2379248"/>
          </a:xfrm>
          <a:prstGeom prst="rect">
            <a:avLst/>
          </a:prstGeom>
        </p:spPr>
      </p:pic>
      <p:pic>
        <p:nvPicPr>
          <p:cNvPr id="9" name="Picture 8">
            <a:extLst>
              <a:ext uri="{FF2B5EF4-FFF2-40B4-BE49-F238E27FC236}">
                <a16:creationId xmlns:a16="http://schemas.microsoft.com/office/drawing/2014/main" id="{CFE1A1D1-A599-4D07-B872-4BFA74DA1E57}"/>
              </a:ext>
            </a:extLst>
          </p:cNvPr>
          <p:cNvPicPr>
            <a:picLocks noChangeAspect="1"/>
          </p:cNvPicPr>
          <p:nvPr/>
        </p:nvPicPr>
        <p:blipFill rotWithShape="1">
          <a:blip r:embed="rId4"/>
          <a:srcRect l="16604" t="26408" r="24151" b="7177"/>
          <a:stretch/>
        </p:blipFill>
        <p:spPr>
          <a:xfrm>
            <a:off x="4765984" y="1949064"/>
            <a:ext cx="3817299" cy="1691905"/>
          </a:xfrm>
          <a:prstGeom prst="rect">
            <a:avLst/>
          </a:prstGeom>
        </p:spPr>
      </p:pic>
      <p:sp>
        <p:nvSpPr>
          <p:cNvPr id="10" name="TextBox 9">
            <a:extLst>
              <a:ext uri="{FF2B5EF4-FFF2-40B4-BE49-F238E27FC236}">
                <a16:creationId xmlns:a16="http://schemas.microsoft.com/office/drawing/2014/main" id="{0B937A45-95BB-46F7-92FC-5F86A9970CDF}"/>
              </a:ext>
            </a:extLst>
          </p:cNvPr>
          <p:cNvSpPr txBox="1"/>
          <p:nvPr/>
        </p:nvSpPr>
        <p:spPr>
          <a:xfrm>
            <a:off x="690677" y="1466113"/>
            <a:ext cx="2865324" cy="369332"/>
          </a:xfrm>
          <a:prstGeom prst="rect">
            <a:avLst/>
          </a:prstGeom>
          <a:noFill/>
        </p:spPr>
        <p:txBody>
          <a:bodyPr wrap="square" rtlCol="0">
            <a:spAutoFit/>
          </a:bodyPr>
          <a:lstStyle/>
          <a:p>
            <a:pPr marL="285750" indent="-285750">
              <a:buFont typeface="Arial" panose="020B0604020202020204" pitchFamily="34" charset="0"/>
              <a:buChar char="•"/>
            </a:pPr>
            <a:r>
              <a:rPr lang="en-GB" dirty="0"/>
              <a:t>No change to paper audit </a:t>
            </a:r>
          </a:p>
        </p:txBody>
      </p:sp>
      <p:sp>
        <p:nvSpPr>
          <p:cNvPr id="11" name="TextBox 10">
            <a:extLst>
              <a:ext uri="{FF2B5EF4-FFF2-40B4-BE49-F238E27FC236}">
                <a16:creationId xmlns:a16="http://schemas.microsoft.com/office/drawing/2014/main" id="{83BA6C00-1300-44AC-B3B6-AA199912CD7F}"/>
              </a:ext>
            </a:extLst>
          </p:cNvPr>
          <p:cNvSpPr txBox="1"/>
          <p:nvPr/>
        </p:nvSpPr>
        <p:spPr>
          <a:xfrm>
            <a:off x="388189" y="4175185"/>
            <a:ext cx="1742536" cy="2031325"/>
          </a:xfrm>
          <a:prstGeom prst="rect">
            <a:avLst/>
          </a:prstGeom>
          <a:noFill/>
        </p:spPr>
        <p:txBody>
          <a:bodyPr wrap="square" rtlCol="0">
            <a:spAutoFit/>
          </a:bodyPr>
          <a:lstStyle/>
          <a:p>
            <a:pPr marL="285750" indent="-285750">
              <a:buFont typeface="Arial" panose="020B0604020202020204" pitchFamily="34" charset="0"/>
              <a:buChar char="•"/>
            </a:pPr>
            <a:r>
              <a:rPr lang="en-GB" dirty="0"/>
              <a:t>Work with audit software suppliers</a:t>
            </a:r>
          </a:p>
          <a:p>
            <a:pPr marL="285750" indent="-285750">
              <a:buFont typeface="Arial" panose="020B0604020202020204" pitchFamily="34" charset="0"/>
              <a:buChar char="•"/>
            </a:pPr>
            <a:r>
              <a:rPr lang="en-GB" dirty="0"/>
              <a:t>Audit of blended areas</a:t>
            </a:r>
          </a:p>
        </p:txBody>
      </p:sp>
      <p:sp>
        <p:nvSpPr>
          <p:cNvPr id="12" name="TextBox 11">
            <a:extLst>
              <a:ext uri="{FF2B5EF4-FFF2-40B4-BE49-F238E27FC236}">
                <a16:creationId xmlns:a16="http://schemas.microsoft.com/office/drawing/2014/main" id="{1E2199C6-3C9D-46DE-A9A2-50378422851A}"/>
              </a:ext>
            </a:extLst>
          </p:cNvPr>
          <p:cNvSpPr txBox="1"/>
          <p:nvPr/>
        </p:nvSpPr>
        <p:spPr>
          <a:xfrm>
            <a:off x="7028245" y="4088921"/>
            <a:ext cx="1835507" cy="1754326"/>
          </a:xfrm>
          <a:prstGeom prst="rect">
            <a:avLst/>
          </a:prstGeom>
          <a:noFill/>
        </p:spPr>
        <p:txBody>
          <a:bodyPr wrap="square" rtlCol="0">
            <a:spAutoFit/>
          </a:bodyPr>
          <a:lstStyle/>
          <a:p>
            <a:pPr marL="285750" indent="-285750">
              <a:buFont typeface="Arial" panose="020B0604020202020204" pitchFamily="34" charset="0"/>
              <a:buChar char="•"/>
            </a:pPr>
            <a:r>
              <a:rPr lang="en-GB" dirty="0"/>
              <a:t>Link to star ratings</a:t>
            </a:r>
          </a:p>
          <a:p>
            <a:pPr marL="285750" indent="-285750">
              <a:buFont typeface="Arial" panose="020B0604020202020204" pitchFamily="34" charset="0"/>
              <a:buChar char="•"/>
            </a:pPr>
            <a:r>
              <a:rPr lang="en-GB" dirty="0"/>
              <a:t>Improvement plans</a:t>
            </a:r>
          </a:p>
          <a:p>
            <a:pPr marL="285750" indent="-285750">
              <a:buFont typeface="Arial" panose="020B0604020202020204" pitchFamily="34" charset="0"/>
              <a:buChar char="•"/>
            </a:pPr>
            <a:r>
              <a:rPr lang="en-GB" dirty="0"/>
              <a:t>Escalation of rectifications</a:t>
            </a:r>
          </a:p>
        </p:txBody>
      </p:sp>
      <p:pic>
        <p:nvPicPr>
          <p:cNvPr id="13" name="Picture 12">
            <a:extLst>
              <a:ext uri="{FF2B5EF4-FFF2-40B4-BE49-F238E27FC236}">
                <a16:creationId xmlns:a16="http://schemas.microsoft.com/office/drawing/2014/main" id="{2DD30129-D7FB-4A83-BA56-8FBF0F15703C}"/>
              </a:ext>
            </a:extLst>
          </p:cNvPr>
          <p:cNvPicPr>
            <a:picLocks noChangeAspect="1"/>
          </p:cNvPicPr>
          <p:nvPr/>
        </p:nvPicPr>
        <p:blipFill rotWithShape="1">
          <a:blip r:embed="rId5"/>
          <a:srcRect l="3690" t="46665"/>
          <a:stretch/>
        </p:blipFill>
        <p:spPr>
          <a:xfrm>
            <a:off x="5296862" y="1501112"/>
            <a:ext cx="2865324" cy="412953"/>
          </a:xfrm>
          <a:prstGeom prst="rect">
            <a:avLst/>
          </a:prstGeom>
        </p:spPr>
      </p:pic>
    </p:spTree>
    <p:extLst>
      <p:ext uri="{BB962C8B-B14F-4D97-AF65-F5344CB8AC3E}">
        <p14:creationId xmlns:p14="http://schemas.microsoft.com/office/powerpoint/2010/main" val="406295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CB42A4-BC0B-4A8E-A7FF-E2DE4236A96E}"/>
              </a:ext>
            </a:extLst>
          </p:cNvPr>
          <p:cNvSpPr>
            <a:spLocks noGrp="1"/>
          </p:cNvSpPr>
          <p:nvPr>
            <p:ph type="title"/>
          </p:nvPr>
        </p:nvSpPr>
        <p:spPr/>
        <p:txBody>
          <a:bodyPr/>
          <a:lstStyle/>
          <a:p>
            <a:r>
              <a:rPr lang="en-GB" dirty="0"/>
              <a:t>Efficacy Audit</a:t>
            </a:r>
          </a:p>
        </p:txBody>
      </p:sp>
      <p:sp>
        <p:nvSpPr>
          <p:cNvPr id="4" name="Footer Placeholder 3">
            <a:extLst>
              <a:ext uri="{FF2B5EF4-FFF2-40B4-BE49-F238E27FC236}">
                <a16:creationId xmlns:a16="http://schemas.microsoft.com/office/drawing/2014/main" id="{EA40C19A-1334-498F-BFDC-959AEDA8E61A}"/>
              </a:ext>
            </a:extLst>
          </p:cNvPr>
          <p:cNvSpPr>
            <a:spLocks noGrp="1"/>
          </p:cNvSpPr>
          <p:nvPr>
            <p:ph type="ftr" sz="quarter" idx="3"/>
          </p:nvPr>
        </p:nvSpPr>
        <p:spPr/>
        <p:txBody>
          <a:bodyPr/>
          <a:lstStyle/>
          <a:p>
            <a:r>
              <a:rPr lang="en-US" dirty="0" err="1"/>
              <a:t>NSoC</a:t>
            </a:r>
            <a:r>
              <a:rPr lang="en-US" dirty="0"/>
              <a:t> 2019</a:t>
            </a:r>
          </a:p>
        </p:txBody>
      </p:sp>
      <p:pic>
        <p:nvPicPr>
          <p:cNvPr id="5" name="Content Placeholder 4">
            <a:extLst>
              <a:ext uri="{FF2B5EF4-FFF2-40B4-BE49-F238E27FC236}">
                <a16:creationId xmlns:a16="http://schemas.microsoft.com/office/drawing/2014/main" id="{6921484A-4B2D-468D-B3EE-1765EA75F77E}"/>
              </a:ext>
            </a:extLst>
          </p:cNvPr>
          <p:cNvPicPr>
            <a:picLocks noGrp="1" noChangeAspect="1"/>
          </p:cNvPicPr>
          <p:nvPr>
            <p:ph sz="quarter" idx="10"/>
          </p:nvPr>
        </p:nvPicPr>
        <p:blipFill rotWithShape="1">
          <a:blip r:embed="rId2"/>
          <a:srcRect l="23672" t="19521" r="28826" b="5542"/>
          <a:stretch/>
        </p:blipFill>
        <p:spPr>
          <a:xfrm>
            <a:off x="690676" y="2087592"/>
            <a:ext cx="7331890" cy="4175185"/>
          </a:xfrm>
          <a:prstGeom prst="rect">
            <a:avLst/>
          </a:prstGeom>
        </p:spPr>
      </p:pic>
      <p:sp>
        <p:nvSpPr>
          <p:cNvPr id="7" name="TextBox 6">
            <a:extLst>
              <a:ext uri="{FF2B5EF4-FFF2-40B4-BE49-F238E27FC236}">
                <a16:creationId xmlns:a16="http://schemas.microsoft.com/office/drawing/2014/main" id="{1E1039EC-FD01-4BF9-BFF9-873CEC8B8429}"/>
              </a:ext>
            </a:extLst>
          </p:cNvPr>
          <p:cNvSpPr txBox="1"/>
          <p:nvPr/>
        </p:nvSpPr>
        <p:spPr>
          <a:xfrm>
            <a:off x="690676" y="1466113"/>
            <a:ext cx="7254252" cy="646331"/>
          </a:xfrm>
          <a:prstGeom prst="rect">
            <a:avLst/>
          </a:prstGeom>
          <a:noFill/>
        </p:spPr>
        <p:txBody>
          <a:bodyPr wrap="square" rtlCol="0">
            <a:spAutoFit/>
          </a:bodyPr>
          <a:lstStyle/>
          <a:p>
            <a:pPr marL="285750" indent="-285750">
              <a:buFont typeface="Arial" panose="020B0604020202020204" pitchFamily="34" charset="0"/>
              <a:buChar char="•"/>
            </a:pPr>
            <a:r>
              <a:rPr lang="en-GB" dirty="0"/>
              <a:t>Designed to check processes</a:t>
            </a:r>
          </a:p>
          <a:p>
            <a:pPr marL="285750" indent="-285750">
              <a:buFont typeface="Arial" panose="020B0604020202020204" pitchFamily="34" charset="0"/>
              <a:buChar char="•"/>
            </a:pPr>
            <a:r>
              <a:rPr lang="en-GB" dirty="0"/>
              <a:t>Provides assurance</a:t>
            </a:r>
          </a:p>
        </p:txBody>
      </p:sp>
    </p:spTree>
    <p:extLst>
      <p:ext uri="{BB962C8B-B14F-4D97-AF65-F5344CB8AC3E}">
        <p14:creationId xmlns:p14="http://schemas.microsoft.com/office/powerpoint/2010/main" val="256913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A0DC67-AF7E-42E3-9B87-06907B18D4F2}"/>
              </a:ext>
            </a:extLst>
          </p:cNvPr>
          <p:cNvSpPr>
            <a:spLocks noGrp="1"/>
          </p:cNvSpPr>
          <p:nvPr>
            <p:ph type="title"/>
          </p:nvPr>
        </p:nvSpPr>
        <p:spPr/>
        <p:txBody>
          <a:bodyPr/>
          <a:lstStyle/>
          <a:p>
            <a:r>
              <a:rPr lang="en-GB" dirty="0"/>
              <a:t>Star Ratings</a:t>
            </a:r>
          </a:p>
        </p:txBody>
      </p:sp>
      <p:sp>
        <p:nvSpPr>
          <p:cNvPr id="4" name="Footer Placeholder 3">
            <a:extLst>
              <a:ext uri="{FF2B5EF4-FFF2-40B4-BE49-F238E27FC236}">
                <a16:creationId xmlns:a16="http://schemas.microsoft.com/office/drawing/2014/main" id="{8EF21409-27D4-4201-80EA-432A4858A6B3}"/>
              </a:ext>
            </a:extLst>
          </p:cNvPr>
          <p:cNvSpPr>
            <a:spLocks noGrp="1"/>
          </p:cNvSpPr>
          <p:nvPr>
            <p:ph type="ftr" sz="quarter" idx="3"/>
          </p:nvPr>
        </p:nvSpPr>
        <p:spPr/>
        <p:txBody>
          <a:bodyPr/>
          <a:lstStyle/>
          <a:p>
            <a:r>
              <a:rPr lang="en-US" dirty="0" err="1"/>
              <a:t>NSoC</a:t>
            </a:r>
            <a:r>
              <a:rPr lang="en-US" dirty="0"/>
              <a:t> 2019</a:t>
            </a:r>
          </a:p>
        </p:txBody>
      </p:sp>
      <p:sp>
        <p:nvSpPr>
          <p:cNvPr id="2" name="TextBox 1">
            <a:extLst>
              <a:ext uri="{FF2B5EF4-FFF2-40B4-BE49-F238E27FC236}">
                <a16:creationId xmlns:a16="http://schemas.microsoft.com/office/drawing/2014/main" id="{ED4EDF8D-9EF8-4EFF-BF2E-5C27D743C9EA}"/>
              </a:ext>
            </a:extLst>
          </p:cNvPr>
          <p:cNvSpPr txBox="1"/>
          <p:nvPr/>
        </p:nvSpPr>
        <p:spPr>
          <a:xfrm>
            <a:off x="690676" y="1466113"/>
            <a:ext cx="7694199" cy="646331"/>
          </a:xfrm>
          <a:prstGeom prst="rect">
            <a:avLst/>
          </a:prstGeom>
          <a:noFill/>
        </p:spPr>
        <p:txBody>
          <a:bodyPr wrap="square" rtlCol="0">
            <a:spAutoFit/>
          </a:bodyPr>
          <a:lstStyle/>
          <a:p>
            <a:pPr marL="285750" indent="-285750">
              <a:buFont typeface="Arial" panose="020B0604020202020204" pitchFamily="34" charset="0"/>
              <a:buChar char="•"/>
            </a:pPr>
            <a:r>
              <a:rPr lang="en-GB" dirty="0"/>
              <a:t>Replace the current percentage displayed </a:t>
            </a:r>
          </a:p>
          <a:p>
            <a:pPr marL="285750" indent="-285750">
              <a:buFont typeface="Arial" panose="020B0604020202020204" pitchFamily="34" charset="0"/>
              <a:buChar char="•"/>
            </a:pPr>
            <a:r>
              <a:rPr lang="en-GB" dirty="0"/>
              <a:t>To be displayed in all patient facing areas</a:t>
            </a:r>
          </a:p>
        </p:txBody>
      </p:sp>
      <p:pic>
        <p:nvPicPr>
          <p:cNvPr id="14" name="Picture 13">
            <a:extLst>
              <a:ext uri="{FF2B5EF4-FFF2-40B4-BE49-F238E27FC236}">
                <a16:creationId xmlns:a16="http://schemas.microsoft.com/office/drawing/2014/main" id="{8EB8A4FC-65F3-408F-8C02-D41676D28E2E}"/>
              </a:ext>
            </a:extLst>
          </p:cNvPr>
          <p:cNvPicPr>
            <a:picLocks noChangeAspect="1"/>
          </p:cNvPicPr>
          <p:nvPr/>
        </p:nvPicPr>
        <p:blipFill>
          <a:blip r:embed="rId2"/>
          <a:stretch>
            <a:fillRect/>
          </a:stretch>
        </p:blipFill>
        <p:spPr>
          <a:xfrm>
            <a:off x="1670859" y="2077762"/>
            <a:ext cx="4456562" cy="4322439"/>
          </a:xfrm>
          <a:prstGeom prst="rect">
            <a:avLst/>
          </a:prstGeom>
        </p:spPr>
      </p:pic>
    </p:spTree>
    <p:extLst>
      <p:ext uri="{BB962C8B-B14F-4D97-AF65-F5344CB8AC3E}">
        <p14:creationId xmlns:p14="http://schemas.microsoft.com/office/powerpoint/2010/main" val="398280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32">
            <a:extLst>
              <a:ext uri="{FF2B5EF4-FFF2-40B4-BE49-F238E27FC236}">
                <a16:creationId xmlns:a16="http://schemas.microsoft.com/office/drawing/2014/main" id="{72FC0D60-0986-4CA6-94AB-56FD61A342E9}"/>
              </a:ext>
            </a:extLst>
          </p:cNvPr>
          <p:cNvPicPr>
            <a:picLocks noGrp="1" noChangeAspect="1"/>
          </p:cNvPicPr>
          <p:nvPr>
            <p:ph sz="quarter" idx="10"/>
          </p:nvPr>
        </p:nvPicPr>
        <p:blipFill rotWithShape="1">
          <a:blip r:embed="rId2"/>
          <a:srcRect l="35011" t="23655" r="34928" b="13334"/>
          <a:stretch/>
        </p:blipFill>
        <p:spPr>
          <a:xfrm>
            <a:off x="2170859" y="1539423"/>
            <a:ext cx="4802281" cy="4261448"/>
          </a:xfrm>
          <a:prstGeom prst="rect">
            <a:avLst/>
          </a:prstGeom>
        </p:spPr>
      </p:pic>
      <p:sp>
        <p:nvSpPr>
          <p:cNvPr id="3" name="Title 2">
            <a:extLst>
              <a:ext uri="{FF2B5EF4-FFF2-40B4-BE49-F238E27FC236}">
                <a16:creationId xmlns:a16="http://schemas.microsoft.com/office/drawing/2014/main" id="{170F2F4C-4F19-4791-83FB-04EFC1979763}"/>
              </a:ext>
            </a:extLst>
          </p:cNvPr>
          <p:cNvSpPr>
            <a:spLocks noGrp="1"/>
          </p:cNvSpPr>
          <p:nvPr>
            <p:ph type="title"/>
          </p:nvPr>
        </p:nvSpPr>
        <p:spPr>
          <a:xfrm>
            <a:off x="461190" y="854464"/>
            <a:ext cx="6819504" cy="611649"/>
          </a:xfrm>
        </p:spPr>
        <p:txBody>
          <a:bodyPr/>
          <a:lstStyle/>
          <a:p>
            <a:r>
              <a:rPr lang="en-GB" dirty="0"/>
              <a:t>Star Ratings Escalation Process</a:t>
            </a:r>
          </a:p>
        </p:txBody>
      </p:sp>
      <p:sp>
        <p:nvSpPr>
          <p:cNvPr id="4" name="Footer Placeholder 3">
            <a:extLst>
              <a:ext uri="{FF2B5EF4-FFF2-40B4-BE49-F238E27FC236}">
                <a16:creationId xmlns:a16="http://schemas.microsoft.com/office/drawing/2014/main" id="{24228BEB-90A5-44A0-8B51-B0777D5D8B9D}"/>
              </a:ext>
            </a:extLst>
          </p:cNvPr>
          <p:cNvSpPr>
            <a:spLocks noGrp="1"/>
          </p:cNvSpPr>
          <p:nvPr>
            <p:ph type="ftr" sz="quarter" idx="3"/>
          </p:nvPr>
        </p:nvSpPr>
        <p:spPr/>
        <p:txBody>
          <a:bodyPr/>
          <a:lstStyle/>
          <a:p>
            <a:r>
              <a:rPr lang="en-US" dirty="0" err="1"/>
              <a:t>NSoC</a:t>
            </a:r>
            <a:r>
              <a:rPr lang="en-US" dirty="0"/>
              <a:t> 2019</a:t>
            </a:r>
          </a:p>
        </p:txBody>
      </p:sp>
    </p:spTree>
    <p:extLst>
      <p:ext uri="{BB962C8B-B14F-4D97-AF65-F5344CB8AC3E}">
        <p14:creationId xmlns:p14="http://schemas.microsoft.com/office/powerpoint/2010/main" val="122018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620B0C-0DA7-40D2-ACAA-7142DB4B993D}"/>
              </a:ext>
            </a:extLst>
          </p:cNvPr>
          <p:cNvSpPr>
            <a:spLocks noGrp="1"/>
          </p:cNvSpPr>
          <p:nvPr>
            <p:ph type="title"/>
          </p:nvPr>
        </p:nvSpPr>
        <p:spPr/>
        <p:txBody>
          <a:bodyPr/>
          <a:lstStyle/>
          <a:p>
            <a:r>
              <a:rPr lang="en-GB" dirty="0"/>
              <a:t>Commitment to Cleanliness</a:t>
            </a:r>
          </a:p>
        </p:txBody>
      </p:sp>
      <p:sp>
        <p:nvSpPr>
          <p:cNvPr id="4" name="Footer Placeholder 3">
            <a:extLst>
              <a:ext uri="{FF2B5EF4-FFF2-40B4-BE49-F238E27FC236}">
                <a16:creationId xmlns:a16="http://schemas.microsoft.com/office/drawing/2014/main" id="{9A92B4DA-A968-4AE7-8EE3-D5824137D7D8}"/>
              </a:ext>
            </a:extLst>
          </p:cNvPr>
          <p:cNvSpPr>
            <a:spLocks noGrp="1"/>
          </p:cNvSpPr>
          <p:nvPr>
            <p:ph type="ftr" sz="quarter" idx="3"/>
          </p:nvPr>
        </p:nvSpPr>
        <p:spPr/>
        <p:txBody>
          <a:bodyPr/>
          <a:lstStyle/>
          <a:p>
            <a:r>
              <a:rPr lang="en-US" dirty="0" err="1"/>
              <a:t>NSoC</a:t>
            </a:r>
            <a:r>
              <a:rPr lang="en-US" dirty="0"/>
              <a:t> 2019</a:t>
            </a:r>
          </a:p>
        </p:txBody>
      </p:sp>
      <p:pic>
        <p:nvPicPr>
          <p:cNvPr id="7" name="Content Placeholder 6">
            <a:extLst>
              <a:ext uri="{FF2B5EF4-FFF2-40B4-BE49-F238E27FC236}">
                <a16:creationId xmlns:a16="http://schemas.microsoft.com/office/drawing/2014/main" id="{DA065100-794D-4127-91D7-5DB3E529CC3E}"/>
              </a:ext>
            </a:extLst>
          </p:cNvPr>
          <p:cNvPicPr>
            <a:picLocks noGrp="1" noChangeAspect="1"/>
          </p:cNvPicPr>
          <p:nvPr>
            <p:ph sz="quarter" idx="10"/>
          </p:nvPr>
        </p:nvPicPr>
        <p:blipFill rotWithShape="1">
          <a:blip r:embed="rId2"/>
          <a:srcRect l="28678" t="22329" r="30035" b="5038"/>
          <a:stretch/>
        </p:blipFill>
        <p:spPr>
          <a:xfrm>
            <a:off x="960581" y="2122098"/>
            <a:ext cx="6992973" cy="4123427"/>
          </a:xfrm>
          <a:prstGeom prst="rect">
            <a:avLst/>
          </a:prstGeom>
        </p:spPr>
      </p:pic>
      <p:sp>
        <p:nvSpPr>
          <p:cNvPr id="9" name="TextBox 8">
            <a:extLst>
              <a:ext uri="{FF2B5EF4-FFF2-40B4-BE49-F238E27FC236}">
                <a16:creationId xmlns:a16="http://schemas.microsoft.com/office/drawing/2014/main" id="{FA27FB42-9087-4015-A228-AFF19D516127}"/>
              </a:ext>
            </a:extLst>
          </p:cNvPr>
          <p:cNvSpPr txBox="1"/>
          <p:nvPr/>
        </p:nvSpPr>
        <p:spPr>
          <a:xfrm>
            <a:off x="690676" y="1466113"/>
            <a:ext cx="7194430" cy="646331"/>
          </a:xfrm>
          <a:prstGeom prst="rect">
            <a:avLst/>
          </a:prstGeom>
          <a:noFill/>
        </p:spPr>
        <p:txBody>
          <a:bodyPr wrap="square" rtlCol="0">
            <a:spAutoFit/>
          </a:bodyPr>
          <a:lstStyle/>
          <a:p>
            <a:pPr marL="285750" indent="-285750">
              <a:buFont typeface="Arial" panose="020B0604020202020204" pitchFamily="34" charset="0"/>
              <a:buChar char="•"/>
            </a:pPr>
            <a:r>
              <a:rPr lang="en-GB" dirty="0"/>
              <a:t>Standard document for display in all organisations</a:t>
            </a:r>
          </a:p>
          <a:p>
            <a:pPr marL="285750" indent="-285750">
              <a:buFont typeface="Arial" panose="020B0604020202020204" pitchFamily="34" charset="0"/>
              <a:buChar char="•"/>
            </a:pPr>
            <a:r>
              <a:rPr lang="en-GB" dirty="0"/>
              <a:t>Frequencies and responsibilities clearly displayed </a:t>
            </a:r>
          </a:p>
        </p:txBody>
      </p:sp>
    </p:spTree>
    <p:extLst>
      <p:ext uri="{BB962C8B-B14F-4D97-AF65-F5344CB8AC3E}">
        <p14:creationId xmlns:p14="http://schemas.microsoft.com/office/powerpoint/2010/main" val="2940754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D8AE34-4455-4F80-8EF8-1DBB5B9072FA}"/>
              </a:ext>
            </a:extLst>
          </p:cNvPr>
          <p:cNvPicPr>
            <a:picLocks noGrp="1" noChangeAspect="1"/>
          </p:cNvPicPr>
          <p:nvPr>
            <p:ph sz="quarter" idx="10"/>
          </p:nvPr>
        </p:nvPicPr>
        <p:blipFill>
          <a:blip r:embed="rId2"/>
          <a:stretch>
            <a:fillRect/>
          </a:stretch>
        </p:blipFill>
        <p:spPr>
          <a:xfrm>
            <a:off x="512948" y="1528643"/>
            <a:ext cx="2428660" cy="4944285"/>
          </a:xfrm>
          <a:prstGeom prst="rect">
            <a:avLst/>
          </a:prstGeom>
        </p:spPr>
      </p:pic>
      <p:sp>
        <p:nvSpPr>
          <p:cNvPr id="3" name="Title 2">
            <a:extLst>
              <a:ext uri="{FF2B5EF4-FFF2-40B4-BE49-F238E27FC236}">
                <a16:creationId xmlns:a16="http://schemas.microsoft.com/office/drawing/2014/main" id="{476B2EC6-B731-4161-A5CB-3D90B248944C}"/>
              </a:ext>
            </a:extLst>
          </p:cNvPr>
          <p:cNvSpPr>
            <a:spLocks noGrp="1"/>
          </p:cNvSpPr>
          <p:nvPr>
            <p:ph type="title"/>
          </p:nvPr>
        </p:nvSpPr>
        <p:spPr>
          <a:xfrm>
            <a:off x="461190" y="854464"/>
            <a:ext cx="6966153" cy="611649"/>
          </a:xfrm>
        </p:spPr>
        <p:txBody>
          <a:bodyPr/>
          <a:lstStyle/>
          <a:p>
            <a:r>
              <a:rPr lang="en-GB" dirty="0"/>
              <a:t>Cleaning Operating Procedures</a:t>
            </a:r>
          </a:p>
        </p:txBody>
      </p:sp>
      <p:sp>
        <p:nvSpPr>
          <p:cNvPr id="4" name="Footer Placeholder 3">
            <a:extLst>
              <a:ext uri="{FF2B5EF4-FFF2-40B4-BE49-F238E27FC236}">
                <a16:creationId xmlns:a16="http://schemas.microsoft.com/office/drawing/2014/main" id="{E27DCDBD-3C4E-45AD-A648-6CEE8917889C}"/>
              </a:ext>
            </a:extLst>
          </p:cNvPr>
          <p:cNvSpPr>
            <a:spLocks noGrp="1"/>
          </p:cNvSpPr>
          <p:nvPr>
            <p:ph type="ftr" sz="quarter" idx="3"/>
          </p:nvPr>
        </p:nvSpPr>
        <p:spPr/>
        <p:txBody>
          <a:bodyPr/>
          <a:lstStyle/>
          <a:p>
            <a:r>
              <a:rPr lang="en-US" dirty="0" err="1"/>
              <a:t>NSoC</a:t>
            </a:r>
            <a:r>
              <a:rPr lang="en-US" dirty="0"/>
              <a:t> 2019</a:t>
            </a:r>
          </a:p>
        </p:txBody>
      </p:sp>
      <p:pic>
        <p:nvPicPr>
          <p:cNvPr id="6" name="Picture 5">
            <a:extLst>
              <a:ext uri="{FF2B5EF4-FFF2-40B4-BE49-F238E27FC236}">
                <a16:creationId xmlns:a16="http://schemas.microsoft.com/office/drawing/2014/main" id="{5FEA9496-C8E6-4639-975C-22D82102D698}"/>
              </a:ext>
            </a:extLst>
          </p:cNvPr>
          <p:cNvPicPr>
            <a:picLocks noChangeAspect="1"/>
          </p:cNvPicPr>
          <p:nvPr/>
        </p:nvPicPr>
        <p:blipFill>
          <a:blip r:embed="rId3"/>
          <a:stretch>
            <a:fillRect/>
          </a:stretch>
        </p:blipFill>
        <p:spPr>
          <a:xfrm>
            <a:off x="2985766" y="1571716"/>
            <a:ext cx="2622731" cy="4944285"/>
          </a:xfrm>
          <a:prstGeom prst="rect">
            <a:avLst/>
          </a:prstGeom>
        </p:spPr>
      </p:pic>
      <p:pic>
        <p:nvPicPr>
          <p:cNvPr id="7" name="Picture 6">
            <a:extLst>
              <a:ext uri="{FF2B5EF4-FFF2-40B4-BE49-F238E27FC236}">
                <a16:creationId xmlns:a16="http://schemas.microsoft.com/office/drawing/2014/main" id="{D8252778-4D40-41B0-A394-42E567A43588}"/>
              </a:ext>
            </a:extLst>
          </p:cNvPr>
          <p:cNvPicPr>
            <a:picLocks noChangeAspect="1"/>
          </p:cNvPicPr>
          <p:nvPr/>
        </p:nvPicPr>
        <p:blipFill>
          <a:blip r:embed="rId4"/>
          <a:stretch>
            <a:fillRect/>
          </a:stretch>
        </p:blipFill>
        <p:spPr>
          <a:xfrm>
            <a:off x="5652655" y="1571715"/>
            <a:ext cx="2800669" cy="4944285"/>
          </a:xfrm>
          <a:prstGeom prst="rect">
            <a:avLst/>
          </a:prstGeom>
        </p:spPr>
      </p:pic>
    </p:spTree>
    <p:extLst>
      <p:ext uri="{BB962C8B-B14F-4D97-AF65-F5344CB8AC3E}">
        <p14:creationId xmlns:p14="http://schemas.microsoft.com/office/powerpoint/2010/main" val="203849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A13C99-C463-4D4B-96A4-BEB6F8E6BD4D}"/>
              </a:ext>
            </a:extLst>
          </p:cNvPr>
          <p:cNvSpPr>
            <a:spLocks noGrp="1"/>
          </p:cNvSpPr>
          <p:nvPr>
            <p:ph type="title"/>
          </p:nvPr>
        </p:nvSpPr>
        <p:spPr>
          <a:xfrm>
            <a:off x="461190" y="854464"/>
            <a:ext cx="7093707" cy="611649"/>
          </a:xfrm>
        </p:spPr>
        <p:txBody>
          <a:bodyPr/>
          <a:lstStyle/>
          <a:p>
            <a:r>
              <a:rPr lang="en-GB" dirty="0"/>
              <a:t>Cleaning Operating Procedures</a:t>
            </a:r>
          </a:p>
        </p:txBody>
      </p:sp>
      <p:sp>
        <p:nvSpPr>
          <p:cNvPr id="4" name="Footer Placeholder 3">
            <a:extLst>
              <a:ext uri="{FF2B5EF4-FFF2-40B4-BE49-F238E27FC236}">
                <a16:creationId xmlns:a16="http://schemas.microsoft.com/office/drawing/2014/main" id="{46524753-EB78-4E69-9BBA-275713F988E2}"/>
              </a:ext>
            </a:extLst>
          </p:cNvPr>
          <p:cNvSpPr>
            <a:spLocks noGrp="1"/>
          </p:cNvSpPr>
          <p:nvPr>
            <p:ph type="ftr" sz="quarter" idx="3"/>
          </p:nvPr>
        </p:nvSpPr>
        <p:spPr/>
        <p:txBody>
          <a:bodyPr/>
          <a:lstStyle/>
          <a:p>
            <a:r>
              <a:rPr lang="en-US" dirty="0" err="1"/>
              <a:t>NSoC</a:t>
            </a:r>
            <a:r>
              <a:rPr lang="en-US" dirty="0"/>
              <a:t> 2019</a:t>
            </a:r>
          </a:p>
        </p:txBody>
      </p:sp>
      <p:pic>
        <p:nvPicPr>
          <p:cNvPr id="6" name="Content Placeholder 5">
            <a:extLst>
              <a:ext uri="{FF2B5EF4-FFF2-40B4-BE49-F238E27FC236}">
                <a16:creationId xmlns:a16="http://schemas.microsoft.com/office/drawing/2014/main" id="{3F487012-282C-4450-9F69-B2DA0DB82EC2}"/>
              </a:ext>
            </a:extLst>
          </p:cNvPr>
          <p:cNvPicPr>
            <a:picLocks noGrp="1" noChangeAspect="1"/>
          </p:cNvPicPr>
          <p:nvPr>
            <p:ph sz="quarter" idx="10"/>
          </p:nvPr>
        </p:nvPicPr>
        <p:blipFill>
          <a:blip r:embed="rId2"/>
          <a:stretch>
            <a:fillRect/>
          </a:stretch>
        </p:blipFill>
        <p:spPr>
          <a:xfrm>
            <a:off x="601938" y="1604513"/>
            <a:ext cx="2128221" cy="4891178"/>
          </a:xfrm>
          <a:prstGeom prst="rect">
            <a:avLst/>
          </a:prstGeom>
        </p:spPr>
      </p:pic>
      <p:pic>
        <p:nvPicPr>
          <p:cNvPr id="7" name="Picture 6">
            <a:extLst>
              <a:ext uri="{FF2B5EF4-FFF2-40B4-BE49-F238E27FC236}">
                <a16:creationId xmlns:a16="http://schemas.microsoft.com/office/drawing/2014/main" id="{4B2DDCE1-82B0-4CD5-AF7B-CDB4CCC4C0E3}"/>
              </a:ext>
            </a:extLst>
          </p:cNvPr>
          <p:cNvPicPr>
            <a:picLocks noChangeAspect="1"/>
          </p:cNvPicPr>
          <p:nvPr/>
        </p:nvPicPr>
        <p:blipFill>
          <a:blip r:embed="rId3"/>
          <a:stretch>
            <a:fillRect/>
          </a:stretch>
        </p:blipFill>
        <p:spPr>
          <a:xfrm>
            <a:off x="3098013" y="1604513"/>
            <a:ext cx="2414789" cy="4891178"/>
          </a:xfrm>
          <a:prstGeom prst="rect">
            <a:avLst/>
          </a:prstGeom>
        </p:spPr>
      </p:pic>
      <p:pic>
        <p:nvPicPr>
          <p:cNvPr id="8" name="Picture 7">
            <a:extLst>
              <a:ext uri="{FF2B5EF4-FFF2-40B4-BE49-F238E27FC236}">
                <a16:creationId xmlns:a16="http://schemas.microsoft.com/office/drawing/2014/main" id="{AFDCD957-0F83-47BB-8647-2F0775755A84}"/>
              </a:ext>
            </a:extLst>
          </p:cNvPr>
          <p:cNvPicPr>
            <a:picLocks noChangeAspect="1"/>
          </p:cNvPicPr>
          <p:nvPr/>
        </p:nvPicPr>
        <p:blipFill>
          <a:blip r:embed="rId4"/>
          <a:stretch>
            <a:fillRect/>
          </a:stretch>
        </p:blipFill>
        <p:spPr>
          <a:xfrm>
            <a:off x="5724336" y="1604513"/>
            <a:ext cx="2634660" cy="4954620"/>
          </a:xfrm>
          <a:prstGeom prst="rect">
            <a:avLst/>
          </a:prstGeom>
        </p:spPr>
      </p:pic>
    </p:spTree>
    <p:extLst>
      <p:ext uri="{BB962C8B-B14F-4D97-AF65-F5344CB8AC3E}">
        <p14:creationId xmlns:p14="http://schemas.microsoft.com/office/powerpoint/2010/main" val="239146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hlinkClick r:id="rId2"/>
              </a:rPr>
              <a:t>CONTACT:</a:t>
            </a:r>
          </a:p>
          <a:p>
            <a:pPr marL="0" indent="0">
              <a:buNone/>
            </a:pPr>
            <a:endParaRPr lang="en-GB" dirty="0">
              <a:hlinkClick r:id="rId2"/>
            </a:endParaRPr>
          </a:p>
          <a:p>
            <a:pPr marL="0" indent="0">
              <a:buNone/>
            </a:pPr>
            <a:r>
              <a:rPr lang="en-GB" dirty="0">
                <a:hlinkClick r:id="rId2"/>
              </a:rPr>
              <a:t>Emma.brookes4@nhs.net</a:t>
            </a:r>
            <a:endParaRPr lang="en-GB" dirty="0"/>
          </a:p>
          <a:p>
            <a:endParaRPr lang="en-GB" dirty="0"/>
          </a:p>
        </p:txBody>
      </p:sp>
      <p:sp>
        <p:nvSpPr>
          <p:cNvPr id="3" name="Title 2"/>
          <p:cNvSpPr>
            <a:spLocks noGrp="1"/>
          </p:cNvSpPr>
          <p:nvPr>
            <p:ph type="title"/>
          </p:nvPr>
        </p:nvSpPr>
        <p:spPr/>
        <p:txBody>
          <a:bodyPr/>
          <a:lstStyle/>
          <a:p>
            <a:r>
              <a:rPr lang="en-GB" dirty="0"/>
              <a:t>Questions?</a:t>
            </a:r>
          </a:p>
        </p:txBody>
      </p:sp>
      <p:sp>
        <p:nvSpPr>
          <p:cNvPr id="4" name="Footer Placeholder 3"/>
          <p:cNvSpPr>
            <a:spLocks noGrp="1"/>
          </p:cNvSpPr>
          <p:nvPr>
            <p:ph type="ftr" sz="quarter" idx="3"/>
          </p:nvPr>
        </p:nvSpPr>
        <p:spPr/>
        <p:txBody>
          <a:bodyPr/>
          <a:lstStyle/>
          <a:p>
            <a:r>
              <a:rPr lang="en-US" dirty="0" err="1"/>
              <a:t>NSoC</a:t>
            </a:r>
            <a:r>
              <a:rPr lang="en-US" dirty="0"/>
              <a:t> 2019</a:t>
            </a:r>
          </a:p>
        </p:txBody>
      </p:sp>
    </p:spTree>
    <p:extLst>
      <p:ext uri="{BB962C8B-B14F-4D97-AF65-F5344CB8AC3E}">
        <p14:creationId xmlns:p14="http://schemas.microsoft.com/office/powerpoint/2010/main" val="14044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D6A94E-3B1B-4A76-A4E2-D2CB2B077B22}"/>
              </a:ext>
            </a:extLst>
          </p:cNvPr>
          <p:cNvSpPr>
            <a:spLocks noGrp="1"/>
          </p:cNvSpPr>
          <p:nvPr>
            <p:ph sz="quarter" idx="10"/>
          </p:nvPr>
        </p:nvSpPr>
        <p:spPr>
          <a:xfrm>
            <a:off x="465180" y="1649627"/>
            <a:ext cx="7737674" cy="3655617"/>
          </a:xfrm>
        </p:spPr>
        <p:txBody>
          <a:bodyPr/>
          <a:lstStyle/>
          <a:p>
            <a:r>
              <a:rPr lang="en-GB" dirty="0"/>
              <a:t>The environment in which we are working</a:t>
            </a:r>
          </a:p>
          <a:p>
            <a:pPr marL="0" indent="0">
              <a:buNone/>
            </a:pPr>
            <a:endParaRPr lang="en-GB" dirty="0"/>
          </a:p>
          <a:p>
            <a:r>
              <a:rPr lang="en-GB" dirty="0"/>
              <a:t>The size and scale of the cleaning we do</a:t>
            </a:r>
          </a:p>
          <a:p>
            <a:pPr marL="0" indent="0">
              <a:buNone/>
            </a:pPr>
            <a:endParaRPr lang="en-GB" dirty="0"/>
          </a:p>
          <a:p>
            <a:r>
              <a:rPr lang="en-GB" dirty="0"/>
              <a:t>Pilot</a:t>
            </a:r>
          </a:p>
          <a:p>
            <a:pPr marL="0" indent="0">
              <a:buNone/>
            </a:pPr>
            <a:endParaRPr lang="en-GB" dirty="0"/>
          </a:p>
          <a:p>
            <a:r>
              <a:rPr lang="en-GB" dirty="0"/>
              <a:t>Overview of National Standards of Healthcare Cleanliness 2019</a:t>
            </a:r>
          </a:p>
          <a:p>
            <a:endParaRPr lang="en-GB" dirty="0"/>
          </a:p>
          <a:p>
            <a:r>
              <a:rPr lang="en-GB" dirty="0"/>
              <a:t>Questions</a:t>
            </a:r>
          </a:p>
          <a:p>
            <a:endParaRPr lang="en-GB" dirty="0"/>
          </a:p>
        </p:txBody>
      </p:sp>
      <p:sp>
        <p:nvSpPr>
          <p:cNvPr id="3" name="Title 2">
            <a:extLst>
              <a:ext uri="{FF2B5EF4-FFF2-40B4-BE49-F238E27FC236}">
                <a16:creationId xmlns:a16="http://schemas.microsoft.com/office/drawing/2014/main" id="{325328F5-AE4F-421B-82FF-285AC62579C1}"/>
              </a:ext>
            </a:extLst>
          </p:cNvPr>
          <p:cNvSpPr>
            <a:spLocks noGrp="1"/>
          </p:cNvSpPr>
          <p:nvPr>
            <p:ph type="title"/>
          </p:nvPr>
        </p:nvSpPr>
        <p:spPr/>
        <p:txBody>
          <a:bodyPr/>
          <a:lstStyle/>
          <a:p>
            <a:r>
              <a:rPr lang="en-GB" dirty="0"/>
              <a:t>Introduction and Overview</a:t>
            </a:r>
          </a:p>
        </p:txBody>
      </p:sp>
      <p:sp>
        <p:nvSpPr>
          <p:cNvPr id="4" name="Footer Placeholder 3">
            <a:extLst>
              <a:ext uri="{FF2B5EF4-FFF2-40B4-BE49-F238E27FC236}">
                <a16:creationId xmlns:a16="http://schemas.microsoft.com/office/drawing/2014/main" id="{D8C30A04-0390-4B7F-951E-76F3AF0ACEED}"/>
              </a:ext>
            </a:extLst>
          </p:cNvPr>
          <p:cNvSpPr>
            <a:spLocks noGrp="1"/>
          </p:cNvSpPr>
          <p:nvPr>
            <p:ph type="ftr" sz="quarter" idx="3"/>
          </p:nvPr>
        </p:nvSpPr>
        <p:spPr/>
        <p:txBody>
          <a:bodyPr/>
          <a:lstStyle/>
          <a:p>
            <a:r>
              <a:rPr lang="en-US" dirty="0" err="1"/>
              <a:t>NSoC</a:t>
            </a:r>
            <a:r>
              <a:rPr lang="en-US" dirty="0"/>
              <a:t> 2019</a:t>
            </a:r>
          </a:p>
        </p:txBody>
      </p:sp>
    </p:spTree>
    <p:extLst>
      <p:ext uri="{BB962C8B-B14F-4D97-AF65-F5344CB8AC3E}">
        <p14:creationId xmlns:p14="http://schemas.microsoft.com/office/powerpoint/2010/main" val="215816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2E101E6-3BFA-4E78-9245-00E4EBAA89AB}"/>
              </a:ext>
            </a:extLst>
          </p:cNvPr>
          <p:cNvGraphicFramePr>
            <a:graphicFrameLocks noGrp="1"/>
          </p:cNvGraphicFramePr>
          <p:nvPr>
            <p:ph sz="quarter" idx="10"/>
            <p:extLst>
              <p:ext uri="{D42A27DB-BD31-4B8C-83A1-F6EECF244321}">
                <p14:modId xmlns:p14="http://schemas.microsoft.com/office/powerpoint/2010/main" val="4024326526"/>
              </p:ext>
            </p:extLst>
          </p:nvPr>
        </p:nvGraphicFramePr>
        <p:xfrm>
          <a:off x="461963" y="1343023"/>
          <a:ext cx="7737475" cy="4771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B6BE414-5951-4D00-BEF6-FA4E054FE22E}"/>
              </a:ext>
            </a:extLst>
          </p:cNvPr>
          <p:cNvSpPr>
            <a:spLocks noGrp="1"/>
          </p:cNvSpPr>
          <p:nvPr>
            <p:ph type="title"/>
          </p:nvPr>
        </p:nvSpPr>
        <p:spPr/>
        <p:txBody>
          <a:bodyPr/>
          <a:lstStyle/>
          <a:p>
            <a:r>
              <a:rPr lang="en-GB" dirty="0"/>
              <a:t>Current Environment</a:t>
            </a:r>
          </a:p>
        </p:txBody>
      </p:sp>
      <p:sp>
        <p:nvSpPr>
          <p:cNvPr id="4" name="Footer Placeholder 3">
            <a:extLst>
              <a:ext uri="{FF2B5EF4-FFF2-40B4-BE49-F238E27FC236}">
                <a16:creationId xmlns:a16="http://schemas.microsoft.com/office/drawing/2014/main" id="{A2CEE313-C640-4248-9BC9-68ABA8D90EA0}"/>
              </a:ext>
            </a:extLst>
          </p:cNvPr>
          <p:cNvSpPr>
            <a:spLocks noGrp="1"/>
          </p:cNvSpPr>
          <p:nvPr>
            <p:ph type="ftr" sz="quarter" idx="3"/>
          </p:nvPr>
        </p:nvSpPr>
        <p:spPr/>
        <p:txBody>
          <a:bodyPr/>
          <a:lstStyle/>
          <a:p>
            <a:r>
              <a:rPr lang="en-US" dirty="0" err="1"/>
              <a:t>NSoC</a:t>
            </a:r>
            <a:r>
              <a:rPr lang="en-US" dirty="0"/>
              <a:t> 2019</a:t>
            </a:r>
          </a:p>
        </p:txBody>
      </p:sp>
    </p:spTree>
    <p:extLst>
      <p:ext uri="{BB962C8B-B14F-4D97-AF65-F5344CB8AC3E}">
        <p14:creationId xmlns:p14="http://schemas.microsoft.com/office/powerpoint/2010/main" val="136821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90" y="1343804"/>
            <a:ext cx="7737674" cy="4478498"/>
          </a:xfrm>
        </p:spPr>
        <p:txBody>
          <a:bodyPr/>
          <a:lstStyle/>
          <a:p>
            <a:pPr marL="457200" lvl="1" indent="0" algn="ctr">
              <a:buNone/>
            </a:pPr>
            <a:r>
              <a:rPr lang="en-GB" sz="1600" dirty="0"/>
              <a:t>We clean an area the size of Gibraltar 3.5 times a week</a:t>
            </a:r>
          </a:p>
          <a:p>
            <a:pPr lvl="1"/>
            <a:endParaRPr lang="en-GB" sz="1600" dirty="0"/>
          </a:p>
          <a:p>
            <a:pPr lvl="1"/>
            <a:endParaRPr lang="en-GB" sz="1600" dirty="0"/>
          </a:p>
          <a:p>
            <a:pPr lvl="1"/>
            <a:endParaRPr lang="en-GB" dirty="0"/>
          </a:p>
          <a:p>
            <a:pPr lvl="1"/>
            <a:endParaRPr lang="en-GB" dirty="0"/>
          </a:p>
          <a:p>
            <a:pPr lvl="1"/>
            <a:endParaRPr lang="en-GB" dirty="0"/>
          </a:p>
          <a:p>
            <a:pPr lvl="1"/>
            <a:endParaRPr lang="en-GB" dirty="0"/>
          </a:p>
          <a:p>
            <a:pPr lvl="1"/>
            <a:endParaRPr lang="en-GB" dirty="0"/>
          </a:p>
          <a:p>
            <a:pPr marL="0" indent="0">
              <a:buNone/>
            </a:pPr>
            <a:r>
              <a:rPr lang="en-GB" dirty="0"/>
              <a:t> </a:t>
            </a:r>
          </a:p>
          <a:p>
            <a:endParaRPr lang="en-GB" dirty="0"/>
          </a:p>
        </p:txBody>
      </p:sp>
      <p:sp>
        <p:nvSpPr>
          <p:cNvPr id="3" name="Title 2"/>
          <p:cNvSpPr>
            <a:spLocks noGrp="1"/>
          </p:cNvSpPr>
          <p:nvPr>
            <p:ph type="title"/>
          </p:nvPr>
        </p:nvSpPr>
        <p:spPr>
          <a:xfrm>
            <a:off x="461190" y="854464"/>
            <a:ext cx="6567055" cy="611649"/>
          </a:xfrm>
        </p:spPr>
        <p:txBody>
          <a:bodyPr/>
          <a:lstStyle/>
          <a:p>
            <a:r>
              <a:rPr lang="en-GB"/>
              <a:t>Size of the task</a:t>
            </a:r>
            <a:endParaRPr lang="en-GB" dirty="0"/>
          </a:p>
        </p:txBody>
      </p:sp>
      <p:sp>
        <p:nvSpPr>
          <p:cNvPr id="4" name="Footer Placeholder 3"/>
          <p:cNvSpPr>
            <a:spLocks noGrp="1"/>
          </p:cNvSpPr>
          <p:nvPr>
            <p:ph type="ftr" sz="quarter" idx="3"/>
          </p:nvPr>
        </p:nvSpPr>
        <p:spPr>
          <a:xfrm>
            <a:off x="690676" y="6333439"/>
            <a:ext cx="5723164" cy="365125"/>
          </a:xfrm>
        </p:spPr>
        <p:txBody>
          <a:bodyPr/>
          <a:lstStyle/>
          <a:p>
            <a:r>
              <a:rPr lang="en-US"/>
              <a:t>NSoC 2019</a:t>
            </a:r>
          </a:p>
          <a:p>
            <a:endParaRPr lang="en-US" dirty="0"/>
          </a:p>
        </p:txBody>
      </p:sp>
      <p:pic>
        <p:nvPicPr>
          <p:cNvPr id="5" name="Picture 4">
            <a:extLst>
              <a:ext uri="{FF2B5EF4-FFF2-40B4-BE49-F238E27FC236}">
                <a16:creationId xmlns:a16="http://schemas.microsoft.com/office/drawing/2014/main" id="{BF246AE9-715A-4A94-98C7-4C6C8F964063}"/>
              </a:ext>
            </a:extLst>
          </p:cNvPr>
          <p:cNvPicPr>
            <a:picLocks noChangeAspect="1"/>
          </p:cNvPicPr>
          <p:nvPr/>
        </p:nvPicPr>
        <p:blipFill>
          <a:blip r:embed="rId2"/>
          <a:stretch>
            <a:fillRect/>
          </a:stretch>
        </p:blipFill>
        <p:spPr>
          <a:xfrm>
            <a:off x="383950" y="4179183"/>
            <a:ext cx="3571875" cy="2028825"/>
          </a:xfrm>
          <a:prstGeom prst="ellipse">
            <a:avLst/>
          </a:prstGeom>
          <a:ln>
            <a:noFill/>
          </a:ln>
          <a:effectLst>
            <a:softEdge rad="112500"/>
          </a:effectLst>
        </p:spPr>
      </p:pic>
      <p:pic>
        <p:nvPicPr>
          <p:cNvPr id="7" name="Picture 6">
            <a:extLst>
              <a:ext uri="{FF2B5EF4-FFF2-40B4-BE49-F238E27FC236}">
                <a16:creationId xmlns:a16="http://schemas.microsoft.com/office/drawing/2014/main" id="{58B10F12-F43B-4BE4-B926-3D0334C3CAD8}"/>
              </a:ext>
            </a:extLst>
          </p:cNvPr>
          <p:cNvPicPr>
            <a:picLocks noChangeAspect="1"/>
          </p:cNvPicPr>
          <p:nvPr/>
        </p:nvPicPr>
        <p:blipFill>
          <a:blip r:embed="rId3"/>
          <a:stretch>
            <a:fillRect/>
          </a:stretch>
        </p:blipFill>
        <p:spPr>
          <a:xfrm>
            <a:off x="5188177" y="2373745"/>
            <a:ext cx="2244436" cy="3001818"/>
          </a:xfrm>
          <a:prstGeom prst="ellipse">
            <a:avLst/>
          </a:prstGeom>
          <a:ln>
            <a:solidFill>
              <a:schemeClr val="bg2"/>
            </a:solidFill>
          </a:ln>
          <a:effectLst>
            <a:softEdge rad="112500"/>
          </a:effectLst>
        </p:spPr>
      </p:pic>
      <p:pic>
        <p:nvPicPr>
          <p:cNvPr id="8" name="Picture 7">
            <a:extLst>
              <a:ext uri="{FF2B5EF4-FFF2-40B4-BE49-F238E27FC236}">
                <a16:creationId xmlns:a16="http://schemas.microsoft.com/office/drawing/2014/main" id="{3A518764-553D-48B4-A306-9077811A3394}"/>
              </a:ext>
            </a:extLst>
          </p:cNvPr>
          <p:cNvPicPr>
            <a:picLocks noChangeAspect="1"/>
          </p:cNvPicPr>
          <p:nvPr/>
        </p:nvPicPr>
        <p:blipFill rotWithShape="1">
          <a:blip r:embed="rId4"/>
          <a:srcRect t="29369" b="7910"/>
          <a:stretch/>
        </p:blipFill>
        <p:spPr>
          <a:xfrm>
            <a:off x="461190" y="1955453"/>
            <a:ext cx="3205646" cy="1646729"/>
          </a:xfrm>
          <a:prstGeom prst="ellipse">
            <a:avLst/>
          </a:prstGeom>
          <a:ln>
            <a:noFill/>
          </a:ln>
          <a:effectLst>
            <a:softEdge rad="112500"/>
          </a:effectLst>
        </p:spPr>
      </p:pic>
    </p:spTree>
    <p:extLst>
      <p:ext uri="{BB962C8B-B14F-4D97-AF65-F5344CB8AC3E}">
        <p14:creationId xmlns:p14="http://schemas.microsoft.com/office/powerpoint/2010/main" val="64112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117014"/>
            <a:ext cx="8150375" cy="4276151"/>
          </a:xfrm>
        </p:spPr>
        <p:txBody>
          <a:bodyPr/>
          <a:lstStyle/>
          <a:p>
            <a:endParaRPr lang="en-GB" sz="1600" dirty="0"/>
          </a:p>
          <a:p>
            <a:r>
              <a:rPr lang="en-GB" sz="1600" dirty="0"/>
              <a:t>Pilot run from October 2018 – January 2019</a:t>
            </a:r>
          </a:p>
          <a:p>
            <a:pPr marL="0" indent="0">
              <a:buNone/>
            </a:pPr>
            <a:endParaRPr lang="en-GB" sz="1600" dirty="0"/>
          </a:p>
          <a:p>
            <a:r>
              <a:rPr lang="en-GB" sz="1600" dirty="0"/>
              <a:t>30 trusts took part across England &amp; Wales</a:t>
            </a:r>
          </a:p>
          <a:p>
            <a:pPr marL="0" indent="0">
              <a:buNone/>
            </a:pPr>
            <a:endParaRPr lang="en-GB" sz="1600" dirty="0"/>
          </a:p>
          <a:p>
            <a:r>
              <a:rPr lang="en-GB" sz="1600" dirty="0"/>
              <a:t>Comprehensive data received from 21 trusts</a:t>
            </a:r>
          </a:p>
          <a:p>
            <a:pPr marL="0" indent="0">
              <a:buNone/>
            </a:pPr>
            <a:endParaRPr lang="en-GB" sz="1600" dirty="0"/>
          </a:p>
          <a:p>
            <a:r>
              <a:rPr lang="en-GB" sz="1600" dirty="0"/>
              <a:t>Amendments to document taken place from comments </a:t>
            </a:r>
          </a:p>
          <a:p>
            <a:pPr marL="0" indent="0">
              <a:buNone/>
            </a:pPr>
            <a:r>
              <a:rPr lang="en-GB" sz="1600" dirty="0"/>
              <a:t>    received</a:t>
            </a:r>
          </a:p>
          <a:p>
            <a:pPr marL="0" indent="0">
              <a:buNone/>
            </a:pPr>
            <a:endParaRPr lang="en-GB" sz="1600" dirty="0"/>
          </a:p>
          <a:p>
            <a:r>
              <a:rPr lang="en-GB" sz="1600" dirty="0"/>
              <a:t>Highlight changes – Changes to document to reflect the pilots and the working group meeting, in particular audit and risk categories</a:t>
            </a:r>
          </a:p>
        </p:txBody>
      </p:sp>
      <p:sp>
        <p:nvSpPr>
          <p:cNvPr id="3" name="Title 2"/>
          <p:cNvSpPr>
            <a:spLocks noGrp="1"/>
          </p:cNvSpPr>
          <p:nvPr>
            <p:ph type="title"/>
          </p:nvPr>
        </p:nvSpPr>
        <p:spPr>
          <a:xfrm>
            <a:off x="461189" y="315177"/>
            <a:ext cx="6567055" cy="611649"/>
          </a:xfrm>
        </p:spPr>
        <p:txBody>
          <a:bodyPr/>
          <a:lstStyle/>
          <a:p>
            <a:r>
              <a:rPr lang="en-US" dirty="0"/>
              <a:t>Pilot </a:t>
            </a:r>
            <a:endParaRPr lang="en-GB" dirty="0"/>
          </a:p>
        </p:txBody>
      </p:sp>
      <p:sp>
        <p:nvSpPr>
          <p:cNvPr id="4" name="Footer Placeholder 3"/>
          <p:cNvSpPr>
            <a:spLocks noGrp="1"/>
          </p:cNvSpPr>
          <p:nvPr>
            <p:ph type="ftr" sz="quarter" idx="3"/>
          </p:nvPr>
        </p:nvSpPr>
        <p:spPr/>
        <p:txBody>
          <a:bodyPr/>
          <a:lstStyle/>
          <a:p>
            <a:r>
              <a:rPr lang="en-US" dirty="0" err="1"/>
              <a:t>NSoC</a:t>
            </a:r>
            <a:r>
              <a:rPr lang="en-US" dirty="0"/>
              <a:t> 2019</a:t>
            </a:r>
          </a:p>
        </p:txBody>
      </p:sp>
      <p:pic>
        <p:nvPicPr>
          <p:cNvPr id="5" name="Picture 4">
            <a:extLst>
              <a:ext uri="{FF2B5EF4-FFF2-40B4-BE49-F238E27FC236}">
                <a16:creationId xmlns:a16="http://schemas.microsoft.com/office/drawing/2014/main" id="{8EB873A3-8E94-4A7A-830E-7CC3802A16B6}"/>
              </a:ext>
            </a:extLst>
          </p:cNvPr>
          <p:cNvPicPr>
            <a:picLocks noChangeAspect="1"/>
          </p:cNvPicPr>
          <p:nvPr/>
        </p:nvPicPr>
        <p:blipFill rotWithShape="1">
          <a:blip r:embed="rId2"/>
          <a:srcRect l="36162" t="22840" r="37374" b="11813"/>
          <a:stretch/>
        </p:blipFill>
        <p:spPr>
          <a:xfrm>
            <a:off x="5952021" y="1043228"/>
            <a:ext cx="2419927" cy="3361165"/>
          </a:xfrm>
          <a:prstGeom prst="rect">
            <a:avLst/>
          </a:prstGeom>
        </p:spPr>
      </p:pic>
    </p:spTree>
    <p:extLst>
      <p:ext uri="{BB962C8B-B14F-4D97-AF65-F5344CB8AC3E}">
        <p14:creationId xmlns:p14="http://schemas.microsoft.com/office/powerpoint/2010/main" val="237788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117014"/>
            <a:ext cx="8150375" cy="4276151"/>
          </a:xfrm>
        </p:spPr>
        <p:txBody>
          <a:bodyPr/>
          <a:lstStyle/>
          <a:p>
            <a:r>
              <a:rPr lang="en-GB" sz="1600" dirty="0"/>
              <a:t>Current 4 categories: Very high risk, high risk, significant and low</a:t>
            </a:r>
          </a:p>
          <a:p>
            <a:r>
              <a:rPr lang="en-GB" sz="1600" dirty="0"/>
              <a:t>Proposed change: 6 categories</a:t>
            </a:r>
          </a:p>
        </p:txBody>
      </p:sp>
      <p:sp>
        <p:nvSpPr>
          <p:cNvPr id="3" name="Title 2"/>
          <p:cNvSpPr>
            <a:spLocks noGrp="1"/>
          </p:cNvSpPr>
          <p:nvPr>
            <p:ph type="title"/>
          </p:nvPr>
        </p:nvSpPr>
        <p:spPr>
          <a:xfrm>
            <a:off x="461189" y="315177"/>
            <a:ext cx="6567055" cy="611649"/>
          </a:xfrm>
        </p:spPr>
        <p:txBody>
          <a:bodyPr/>
          <a:lstStyle/>
          <a:p>
            <a:r>
              <a:rPr lang="en-US" dirty="0"/>
              <a:t>Risk Categories</a:t>
            </a:r>
            <a:endParaRPr lang="en-GB" dirty="0"/>
          </a:p>
        </p:txBody>
      </p:sp>
      <p:sp>
        <p:nvSpPr>
          <p:cNvPr id="4" name="Footer Placeholder 3"/>
          <p:cNvSpPr>
            <a:spLocks noGrp="1"/>
          </p:cNvSpPr>
          <p:nvPr>
            <p:ph type="ftr" sz="quarter" idx="3"/>
          </p:nvPr>
        </p:nvSpPr>
        <p:spPr/>
        <p:txBody>
          <a:bodyPr/>
          <a:lstStyle/>
          <a:p>
            <a:r>
              <a:rPr lang="en-US" dirty="0" err="1"/>
              <a:t>NSoC</a:t>
            </a:r>
            <a:r>
              <a:rPr lang="en-US" dirty="0"/>
              <a:t> 2019</a:t>
            </a:r>
          </a:p>
        </p:txBody>
      </p:sp>
      <p:graphicFrame>
        <p:nvGraphicFramePr>
          <p:cNvPr id="5" name="Table 4">
            <a:extLst>
              <a:ext uri="{FF2B5EF4-FFF2-40B4-BE49-F238E27FC236}">
                <a16:creationId xmlns:a16="http://schemas.microsoft.com/office/drawing/2014/main" id="{29392044-45ED-4174-BD13-AACDD698436D}"/>
              </a:ext>
            </a:extLst>
          </p:cNvPr>
          <p:cNvGraphicFramePr>
            <a:graphicFrameLocks noGrp="1"/>
          </p:cNvGraphicFramePr>
          <p:nvPr>
            <p:extLst>
              <p:ext uri="{D42A27DB-BD31-4B8C-83A1-F6EECF244321}">
                <p14:modId xmlns:p14="http://schemas.microsoft.com/office/powerpoint/2010/main" val="1941115319"/>
              </p:ext>
            </p:extLst>
          </p:nvPr>
        </p:nvGraphicFramePr>
        <p:xfrm>
          <a:off x="776377" y="2082243"/>
          <a:ext cx="7203057" cy="3102229"/>
        </p:xfrm>
        <a:graphic>
          <a:graphicData uri="http://schemas.openxmlformats.org/drawingml/2006/table">
            <a:tbl>
              <a:tblPr firstRow="1" firstCol="1" bandRow="1"/>
              <a:tblGrid>
                <a:gridCol w="2401019">
                  <a:extLst>
                    <a:ext uri="{9D8B030D-6E8A-4147-A177-3AD203B41FA5}">
                      <a16:colId xmlns:a16="http://schemas.microsoft.com/office/drawing/2014/main" val="3957678192"/>
                    </a:ext>
                  </a:extLst>
                </a:gridCol>
                <a:gridCol w="2401019">
                  <a:extLst>
                    <a:ext uri="{9D8B030D-6E8A-4147-A177-3AD203B41FA5}">
                      <a16:colId xmlns:a16="http://schemas.microsoft.com/office/drawing/2014/main" val="354268295"/>
                    </a:ext>
                  </a:extLst>
                </a:gridCol>
                <a:gridCol w="2401019">
                  <a:extLst>
                    <a:ext uri="{9D8B030D-6E8A-4147-A177-3AD203B41FA5}">
                      <a16:colId xmlns:a16="http://schemas.microsoft.com/office/drawing/2014/main" val="1948183900"/>
                    </a:ext>
                  </a:extLst>
                </a:gridCol>
              </a:tblGrid>
              <a:tr h="633211">
                <a:tc>
                  <a:txBody>
                    <a:bodyPr/>
                    <a:lstStyle/>
                    <a:p>
                      <a:pPr>
                        <a:spcAft>
                          <a:spcPts val="0"/>
                        </a:spcAft>
                      </a:pPr>
                      <a:r>
                        <a:rPr lang="en-GB" sz="11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Functional risk category</a:t>
                      </a:r>
                      <a:endParaRPr lang="en-GB" sz="1200" b="1">
                        <a:solidFill>
                          <a:srgbClr val="FFFFFF"/>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a:noFill/>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005EB8"/>
                    </a:solidFill>
                  </a:tcPr>
                </a:tc>
                <a:tc>
                  <a:txBody>
                    <a:bodyPr/>
                    <a:lstStyle/>
                    <a:p>
                      <a:pPr>
                        <a:spcAft>
                          <a:spcPts val="0"/>
                        </a:spcAft>
                      </a:pPr>
                      <a:r>
                        <a:rPr lang="en-GB" sz="11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Audit target score</a:t>
                      </a:r>
                      <a:endParaRPr lang="en-GB" sz="1200" b="1">
                        <a:solidFill>
                          <a:srgbClr val="FFFFFF"/>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005EB8"/>
                    </a:solidFill>
                  </a:tcPr>
                </a:tc>
                <a:tc>
                  <a:txBody>
                    <a:bodyPr/>
                    <a:lstStyle/>
                    <a:p>
                      <a:pPr>
                        <a:spcAft>
                          <a:spcPts val="0"/>
                        </a:spcAft>
                      </a:pPr>
                      <a:r>
                        <a:rPr lang="en-GB" sz="11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Audit frequency*</a:t>
                      </a:r>
                      <a:endParaRPr lang="en-GB" sz="1200" b="1">
                        <a:solidFill>
                          <a:srgbClr val="FFFFFF"/>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a:noFill/>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005EB8"/>
                    </a:solidFill>
                  </a:tcPr>
                </a:tc>
                <a:extLst>
                  <a:ext uri="{0D108BD9-81ED-4DB2-BD59-A6C34878D82A}">
                    <a16:rowId xmlns:a16="http://schemas.microsoft.com/office/drawing/2014/main" val="1858096660"/>
                  </a:ext>
                </a:extLst>
              </a:tr>
              <a:tr h="411503">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FR1</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a:noFill/>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CCDFF1"/>
                    </a:solidFill>
                  </a:tcPr>
                </a:tc>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98% and above</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CCDFF1"/>
                    </a:solidFill>
                  </a:tcPr>
                </a:tc>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Weekly</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a:noFill/>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CCDFF1"/>
                    </a:solidFill>
                  </a:tcPr>
                </a:tc>
                <a:extLst>
                  <a:ext uri="{0D108BD9-81ED-4DB2-BD59-A6C34878D82A}">
                    <a16:rowId xmlns:a16="http://schemas.microsoft.com/office/drawing/2014/main" val="2769623539"/>
                  </a:ext>
                </a:extLst>
              </a:tr>
              <a:tr h="411503">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FR2</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a:noFill/>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95% and above</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Monthly </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a:noFill/>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387196942"/>
                  </a:ext>
                </a:extLst>
              </a:tr>
              <a:tr h="411503">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FR3 </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a:noFill/>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CCDFF1"/>
                    </a:solidFill>
                  </a:tcPr>
                </a:tc>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90% and above</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CCDFF1"/>
                    </a:solidFill>
                  </a:tcPr>
                </a:tc>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 Every two months</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a:noFill/>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CCDFF1"/>
                    </a:solidFill>
                  </a:tcPr>
                </a:tc>
                <a:extLst>
                  <a:ext uri="{0D108BD9-81ED-4DB2-BD59-A6C34878D82A}">
                    <a16:rowId xmlns:a16="http://schemas.microsoft.com/office/drawing/2014/main" val="572078526"/>
                  </a:ext>
                </a:extLst>
              </a:tr>
              <a:tr h="411503">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FR4</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a:noFill/>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spcAft>
                          <a:spcPts val="0"/>
                        </a:spcAft>
                      </a:pPr>
                      <a:r>
                        <a:rPr lang="en-GB"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85% and above</a:t>
                      </a: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 Every three months</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a:noFill/>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655083896"/>
                  </a:ext>
                </a:extLst>
              </a:tr>
              <a:tr h="411503">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FR5</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a:noFill/>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CCDFF1"/>
                    </a:solidFill>
                  </a:tcPr>
                </a:tc>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80% and above</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CCDFF1"/>
                    </a:solidFill>
                  </a:tcPr>
                </a:tc>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 Every six months</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a:noFill/>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CCDFF1"/>
                    </a:solidFill>
                  </a:tcPr>
                </a:tc>
                <a:extLst>
                  <a:ext uri="{0D108BD9-81ED-4DB2-BD59-A6C34878D82A}">
                    <a16:rowId xmlns:a16="http://schemas.microsoft.com/office/drawing/2014/main" val="4005175884"/>
                  </a:ext>
                </a:extLst>
              </a:tr>
              <a:tr h="411503">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FR6</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a:noFill/>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a:noFill/>
                    </a:lnB>
                  </a:tcPr>
                </a:tc>
                <a:tc>
                  <a:txBody>
                    <a:bodyPr/>
                    <a:lstStyle/>
                    <a:p>
                      <a:pPr>
                        <a:spcAft>
                          <a:spcPts val="0"/>
                        </a:spcAft>
                      </a:pPr>
                      <a:r>
                        <a:rPr lang="en-GB" sz="1100">
                          <a:solidFill>
                            <a:srgbClr val="231F20"/>
                          </a:solidFill>
                          <a:effectLst/>
                          <a:latin typeface="Arial" panose="020B0604020202020204" pitchFamily="34" charset="0"/>
                          <a:ea typeface="Arial" panose="020B0604020202020204" pitchFamily="34" charset="0"/>
                          <a:cs typeface="Times New Roman" panose="02020603050405020304" pitchFamily="18" charset="0"/>
                        </a:rPr>
                        <a:t>75% and above</a:t>
                      </a:r>
                      <a:endParaRPr lang="en-GB" sz="12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a:noFill/>
                    </a:lnB>
                  </a:tcPr>
                </a:tc>
                <a:tc>
                  <a:txBody>
                    <a:bodyPr/>
                    <a:lstStyle/>
                    <a:p>
                      <a:pPr>
                        <a:spcAft>
                          <a:spcPts val="0"/>
                        </a:spcAft>
                      </a:pPr>
                      <a:r>
                        <a:rPr lang="en-GB"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Every twelve months</a:t>
                      </a: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71755" marB="71755">
                    <a:lnL w="12700" cap="flat" cmpd="sng" algn="ctr">
                      <a:solidFill>
                        <a:srgbClr val="005EB8"/>
                      </a:solidFill>
                      <a:prstDash val="solid"/>
                      <a:round/>
                      <a:headEnd type="none" w="med" len="med"/>
                      <a:tailEnd type="none" w="med" len="med"/>
                    </a:lnL>
                    <a:lnR>
                      <a:noFill/>
                    </a:lnR>
                    <a:lnT w="12700" cap="flat" cmpd="sng" algn="ctr">
                      <a:solidFill>
                        <a:srgbClr val="005EB8"/>
                      </a:solidFill>
                      <a:prstDash val="solid"/>
                      <a:round/>
                      <a:headEnd type="none" w="med" len="med"/>
                      <a:tailEnd type="none" w="med" len="med"/>
                    </a:lnT>
                    <a:lnB>
                      <a:noFill/>
                    </a:lnB>
                  </a:tcPr>
                </a:tc>
                <a:extLst>
                  <a:ext uri="{0D108BD9-81ED-4DB2-BD59-A6C34878D82A}">
                    <a16:rowId xmlns:a16="http://schemas.microsoft.com/office/drawing/2014/main" val="972147919"/>
                  </a:ext>
                </a:extLst>
              </a:tr>
            </a:tbl>
          </a:graphicData>
        </a:graphic>
      </p:graphicFrame>
    </p:spTree>
    <p:extLst>
      <p:ext uri="{BB962C8B-B14F-4D97-AF65-F5344CB8AC3E}">
        <p14:creationId xmlns:p14="http://schemas.microsoft.com/office/powerpoint/2010/main" val="106941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315177"/>
            <a:ext cx="6567055" cy="611649"/>
          </a:xfrm>
        </p:spPr>
        <p:txBody>
          <a:bodyPr/>
          <a:lstStyle/>
          <a:p>
            <a:r>
              <a:rPr lang="en-US" dirty="0"/>
              <a:t>Elements</a:t>
            </a:r>
            <a:endParaRPr lang="en-GB" dirty="0"/>
          </a:p>
        </p:txBody>
      </p:sp>
      <p:sp>
        <p:nvSpPr>
          <p:cNvPr id="4" name="Footer Placeholder 3"/>
          <p:cNvSpPr>
            <a:spLocks noGrp="1"/>
          </p:cNvSpPr>
          <p:nvPr>
            <p:ph type="ftr" sz="quarter" idx="3"/>
          </p:nvPr>
        </p:nvSpPr>
        <p:spPr/>
        <p:txBody>
          <a:bodyPr/>
          <a:lstStyle/>
          <a:p>
            <a:r>
              <a:rPr lang="en-US" dirty="0" err="1"/>
              <a:t>NSoC</a:t>
            </a:r>
            <a:r>
              <a:rPr lang="en-US" dirty="0"/>
              <a:t> 2019</a:t>
            </a:r>
          </a:p>
        </p:txBody>
      </p:sp>
      <p:sp>
        <p:nvSpPr>
          <p:cNvPr id="2" name="TextBox 1">
            <a:extLst>
              <a:ext uri="{FF2B5EF4-FFF2-40B4-BE49-F238E27FC236}">
                <a16:creationId xmlns:a16="http://schemas.microsoft.com/office/drawing/2014/main" id="{1CFF5A70-8865-434F-B0B4-8414CC788A09}"/>
              </a:ext>
            </a:extLst>
          </p:cNvPr>
          <p:cNvSpPr txBox="1"/>
          <p:nvPr/>
        </p:nvSpPr>
        <p:spPr>
          <a:xfrm>
            <a:off x="690676" y="1112808"/>
            <a:ext cx="7582056" cy="646331"/>
          </a:xfrm>
          <a:prstGeom prst="rect">
            <a:avLst/>
          </a:prstGeom>
          <a:noFill/>
        </p:spPr>
        <p:txBody>
          <a:bodyPr wrap="square" rtlCol="0">
            <a:spAutoFit/>
          </a:bodyPr>
          <a:lstStyle/>
          <a:p>
            <a:pPr marL="285750" indent="-285750">
              <a:buFont typeface="Arial" panose="020B0604020202020204" pitchFamily="34" charset="0"/>
              <a:buChar char="•"/>
            </a:pPr>
            <a:r>
              <a:rPr lang="en-GB" dirty="0"/>
              <a:t>Current elements: 49</a:t>
            </a:r>
          </a:p>
          <a:p>
            <a:pPr marL="285750" indent="-285750">
              <a:buFont typeface="Arial" panose="020B0604020202020204" pitchFamily="34" charset="0"/>
              <a:buChar char="•"/>
            </a:pPr>
            <a:r>
              <a:rPr lang="en-GB" dirty="0"/>
              <a:t>Proposed elements: 50</a:t>
            </a:r>
          </a:p>
        </p:txBody>
      </p:sp>
      <p:pic>
        <p:nvPicPr>
          <p:cNvPr id="6" name="Picture 5">
            <a:extLst>
              <a:ext uri="{FF2B5EF4-FFF2-40B4-BE49-F238E27FC236}">
                <a16:creationId xmlns:a16="http://schemas.microsoft.com/office/drawing/2014/main" id="{D919FB11-DBAB-48BF-B7F7-EA231777852F}"/>
              </a:ext>
            </a:extLst>
          </p:cNvPr>
          <p:cNvPicPr>
            <a:picLocks noChangeAspect="1"/>
          </p:cNvPicPr>
          <p:nvPr/>
        </p:nvPicPr>
        <p:blipFill rotWithShape="1">
          <a:blip r:embed="rId2"/>
          <a:srcRect l="11039" t="25290" r="15755" b="4493"/>
          <a:stretch/>
        </p:blipFill>
        <p:spPr>
          <a:xfrm>
            <a:off x="461189" y="1945121"/>
            <a:ext cx="8070335" cy="4093370"/>
          </a:xfrm>
          <a:prstGeom prst="rect">
            <a:avLst/>
          </a:prstGeom>
        </p:spPr>
      </p:pic>
    </p:spTree>
    <p:extLst>
      <p:ext uri="{BB962C8B-B14F-4D97-AF65-F5344CB8AC3E}">
        <p14:creationId xmlns:p14="http://schemas.microsoft.com/office/powerpoint/2010/main" val="18170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315177"/>
            <a:ext cx="6567055" cy="611649"/>
          </a:xfrm>
        </p:spPr>
        <p:txBody>
          <a:bodyPr/>
          <a:lstStyle/>
          <a:p>
            <a:r>
              <a:rPr lang="en-US" dirty="0"/>
              <a:t>Cleaning Responsibilities Framework</a:t>
            </a:r>
            <a:endParaRPr lang="en-GB" dirty="0"/>
          </a:p>
        </p:txBody>
      </p:sp>
      <p:sp>
        <p:nvSpPr>
          <p:cNvPr id="4" name="Footer Placeholder 3"/>
          <p:cNvSpPr>
            <a:spLocks noGrp="1"/>
          </p:cNvSpPr>
          <p:nvPr>
            <p:ph type="ftr" sz="quarter" idx="3"/>
          </p:nvPr>
        </p:nvSpPr>
        <p:spPr/>
        <p:txBody>
          <a:bodyPr/>
          <a:lstStyle/>
          <a:p>
            <a:r>
              <a:rPr lang="en-US" dirty="0" err="1"/>
              <a:t>NSoC</a:t>
            </a:r>
            <a:r>
              <a:rPr lang="en-US" dirty="0"/>
              <a:t> 2019</a:t>
            </a:r>
          </a:p>
        </p:txBody>
      </p:sp>
      <p:pic>
        <p:nvPicPr>
          <p:cNvPr id="5" name="Picture 4">
            <a:extLst>
              <a:ext uri="{FF2B5EF4-FFF2-40B4-BE49-F238E27FC236}">
                <a16:creationId xmlns:a16="http://schemas.microsoft.com/office/drawing/2014/main" id="{3A0E514A-E99B-4056-8419-4588EDF18D5C}"/>
              </a:ext>
            </a:extLst>
          </p:cNvPr>
          <p:cNvPicPr>
            <a:picLocks noChangeAspect="1"/>
          </p:cNvPicPr>
          <p:nvPr/>
        </p:nvPicPr>
        <p:blipFill rotWithShape="1">
          <a:blip r:embed="rId2"/>
          <a:srcRect l="12170" t="38706" r="20849" b="3376"/>
          <a:stretch/>
        </p:blipFill>
        <p:spPr>
          <a:xfrm>
            <a:off x="319177" y="2589878"/>
            <a:ext cx="8264105" cy="3595262"/>
          </a:xfrm>
          <a:prstGeom prst="rect">
            <a:avLst/>
          </a:prstGeom>
        </p:spPr>
      </p:pic>
      <p:sp>
        <p:nvSpPr>
          <p:cNvPr id="6" name="TextBox 5">
            <a:extLst>
              <a:ext uri="{FF2B5EF4-FFF2-40B4-BE49-F238E27FC236}">
                <a16:creationId xmlns:a16="http://schemas.microsoft.com/office/drawing/2014/main" id="{79A34E76-670F-4AAD-9A74-483576B9BEED}"/>
              </a:ext>
            </a:extLst>
          </p:cNvPr>
          <p:cNvSpPr txBox="1"/>
          <p:nvPr/>
        </p:nvSpPr>
        <p:spPr>
          <a:xfrm>
            <a:off x="577970" y="1518249"/>
            <a:ext cx="7789653" cy="923330"/>
          </a:xfrm>
          <a:prstGeom prst="rect">
            <a:avLst/>
          </a:prstGeom>
          <a:noFill/>
        </p:spPr>
        <p:txBody>
          <a:bodyPr wrap="square" rtlCol="0">
            <a:spAutoFit/>
          </a:bodyPr>
          <a:lstStyle/>
          <a:p>
            <a:pPr marL="285750" indent="-285750">
              <a:buFont typeface="Arial" panose="020B0604020202020204" pitchFamily="34" charset="0"/>
              <a:buChar char="•"/>
            </a:pPr>
            <a:r>
              <a:rPr lang="en-GB" dirty="0"/>
              <a:t>Addition of suggested responsibilities</a:t>
            </a:r>
          </a:p>
          <a:p>
            <a:pPr marL="285750" indent="-285750">
              <a:buFont typeface="Arial" panose="020B0604020202020204" pitchFamily="34" charset="0"/>
              <a:buChar char="•"/>
            </a:pPr>
            <a:r>
              <a:rPr lang="en-GB" dirty="0"/>
              <a:t>Organisation columns</a:t>
            </a:r>
          </a:p>
          <a:p>
            <a:pPr marL="285750" indent="-285750">
              <a:buFont typeface="Arial" panose="020B0604020202020204" pitchFamily="34" charset="0"/>
              <a:buChar char="•"/>
            </a:pPr>
            <a:r>
              <a:rPr lang="en-GB" dirty="0"/>
              <a:t>Compliance will be in having and regularly reviewing with an MDT  </a:t>
            </a:r>
          </a:p>
        </p:txBody>
      </p:sp>
    </p:spTree>
    <p:extLst>
      <p:ext uri="{BB962C8B-B14F-4D97-AF65-F5344CB8AC3E}">
        <p14:creationId xmlns:p14="http://schemas.microsoft.com/office/powerpoint/2010/main" val="397856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243163"/>
            <a:ext cx="6567055" cy="611649"/>
          </a:xfrm>
        </p:spPr>
        <p:txBody>
          <a:bodyPr/>
          <a:lstStyle/>
          <a:p>
            <a:r>
              <a:rPr lang="en-US" dirty="0"/>
              <a:t>Functional Areas &amp; Risk Categories</a:t>
            </a:r>
            <a:endParaRPr lang="en-GB" dirty="0"/>
          </a:p>
        </p:txBody>
      </p:sp>
      <p:sp>
        <p:nvSpPr>
          <p:cNvPr id="4" name="Footer Placeholder 3"/>
          <p:cNvSpPr>
            <a:spLocks noGrp="1"/>
          </p:cNvSpPr>
          <p:nvPr>
            <p:ph type="ftr" sz="quarter" idx="3"/>
          </p:nvPr>
        </p:nvSpPr>
        <p:spPr/>
        <p:txBody>
          <a:bodyPr/>
          <a:lstStyle/>
          <a:p>
            <a:r>
              <a:rPr lang="en-US" dirty="0" err="1"/>
              <a:t>NSoC</a:t>
            </a:r>
            <a:r>
              <a:rPr lang="en-US" dirty="0"/>
              <a:t> 2019</a:t>
            </a:r>
          </a:p>
        </p:txBody>
      </p:sp>
      <p:sp>
        <p:nvSpPr>
          <p:cNvPr id="2" name="Content Placeholder 1">
            <a:extLst>
              <a:ext uri="{FF2B5EF4-FFF2-40B4-BE49-F238E27FC236}">
                <a16:creationId xmlns:a16="http://schemas.microsoft.com/office/drawing/2014/main" id="{7B2E2911-C38F-427B-A5A6-3729227D7026}"/>
              </a:ext>
            </a:extLst>
          </p:cNvPr>
          <p:cNvSpPr>
            <a:spLocks noGrp="1"/>
          </p:cNvSpPr>
          <p:nvPr>
            <p:ph sz="quarter" idx="10"/>
          </p:nvPr>
        </p:nvSpPr>
        <p:spPr>
          <a:xfrm>
            <a:off x="461189" y="1450109"/>
            <a:ext cx="7737674" cy="1756006"/>
          </a:xfrm>
        </p:spPr>
        <p:txBody>
          <a:bodyPr/>
          <a:lstStyle/>
          <a:p>
            <a:r>
              <a:rPr lang="en-GB" dirty="0"/>
              <a:t>Suggested areas risk ratings updated</a:t>
            </a:r>
          </a:p>
          <a:p>
            <a:r>
              <a:rPr lang="en-GB" dirty="0"/>
              <a:t>List comprehensive but not exhaustive</a:t>
            </a:r>
          </a:p>
          <a:p>
            <a:endParaRPr lang="en-GB" dirty="0"/>
          </a:p>
        </p:txBody>
      </p:sp>
      <p:graphicFrame>
        <p:nvGraphicFramePr>
          <p:cNvPr id="5" name="Object 4">
            <a:extLst>
              <a:ext uri="{FF2B5EF4-FFF2-40B4-BE49-F238E27FC236}">
                <a16:creationId xmlns:a16="http://schemas.microsoft.com/office/drawing/2014/main" id="{AD7FA1F0-DD22-481C-923E-9E2767453668}"/>
              </a:ext>
            </a:extLst>
          </p:cNvPr>
          <p:cNvGraphicFramePr>
            <a:graphicFrameLocks noChangeAspect="1"/>
          </p:cNvGraphicFramePr>
          <p:nvPr>
            <p:extLst>
              <p:ext uri="{D42A27DB-BD31-4B8C-83A1-F6EECF244321}">
                <p14:modId xmlns:p14="http://schemas.microsoft.com/office/powerpoint/2010/main" val="2094817199"/>
              </p:ext>
            </p:extLst>
          </p:nvPr>
        </p:nvGraphicFramePr>
        <p:xfrm>
          <a:off x="461189" y="2206470"/>
          <a:ext cx="4024547" cy="3457575"/>
        </p:xfrm>
        <a:graphic>
          <a:graphicData uri="http://schemas.openxmlformats.org/presentationml/2006/ole">
            <mc:AlternateContent xmlns:mc="http://schemas.openxmlformats.org/markup-compatibility/2006">
              <mc:Choice xmlns:v="urn:schemas-microsoft-com:vml" Requires="v">
                <p:oleObj spid="_x0000_s4120" name="Document" r:id="rId3" imgW="5807513" imgH="3457381" progId="Word.Document.12">
                  <p:embed/>
                </p:oleObj>
              </mc:Choice>
              <mc:Fallback>
                <p:oleObj name="Document" r:id="rId3" imgW="5807513" imgH="3457381" progId="Word.Document.12">
                  <p:embed/>
                  <p:pic>
                    <p:nvPicPr>
                      <p:cNvPr id="0" name=""/>
                      <p:cNvPicPr/>
                      <p:nvPr/>
                    </p:nvPicPr>
                    <p:blipFill>
                      <a:blip r:embed="rId4"/>
                      <a:stretch>
                        <a:fillRect/>
                      </a:stretch>
                    </p:blipFill>
                    <p:spPr>
                      <a:xfrm>
                        <a:off x="461189" y="2206470"/>
                        <a:ext cx="4024547" cy="34575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829106F-E640-4A74-853F-8F396C951BB6}"/>
              </a:ext>
            </a:extLst>
          </p:cNvPr>
          <p:cNvGraphicFramePr>
            <a:graphicFrameLocks noChangeAspect="1"/>
          </p:cNvGraphicFramePr>
          <p:nvPr>
            <p:extLst>
              <p:ext uri="{D42A27DB-BD31-4B8C-83A1-F6EECF244321}">
                <p14:modId xmlns:p14="http://schemas.microsoft.com/office/powerpoint/2010/main" val="3128095171"/>
              </p:ext>
            </p:extLst>
          </p:nvPr>
        </p:nvGraphicFramePr>
        <p:xfrm>
          <a:off x="4662680" y="3122774"/>
          <a:ext cx="4197075" cy="3294006"/>
        </p:xfrm>
        <a:graphic>
          <a:graphicData uri="http://schemas.openxmlformats.org/presentationml/2006/ole">
            <mc:AlternateContent xmlns:mc="http://schemas.openxmlformats.org/markup-compatibility/2006">
              <mc:Choice xmlns:v="urn:schemas-microsoft-com:vml" Requires="v">
                <p:oleObj spid="_x0000_s4121" name="Document" r:id="rId5" imgW="5807513" imgH="3146771" progId="Word.Document.12">
                  <p:embed/>
                </p:oleObj>
              </mc:Choice>
              <mc:Fallback>
                <p:oleObj name="Document" r:id="rId5" imgW="5807513" imgH="3146771" progId="Word.Document.12">
                  <p:embed/>
                  <p:pic>
                    <p:nvPicPr>
                      <p:cNvPr id="0" name=""/>
                      <p:cNvPicPr/>
                      <p:nvPr/>
                    </p:nvPicPr>
                    <p:blipFill>
                      <a:blip r:embed="rId6"/>
                      <a:stretch>
                        <a:fillRect/>
                      </a:stretch>
                    </p:blipFill>
                    <p:spPr>
                      <a:xfrm>
                        <a:off x="4662680" y="3122774"/>
                        <a:ext cx="4197075" cy="3294006"/>
                      </a:xfrm>
                      <a:prstGeom prst="rect">
                        <a:avLst/>
                      </a:prstGeom>
                    </p:spPr>
                  </p:pic>
                </p:oleObj>
              </mc:Fallback>
            </mc:AlternateContent>
          </a:graphicData>
        </a:graphic>
      </p:graphicFrame>
    </p:spTree>
    <p:extLst>
      <p:ext uri="{BB962C8B-B14F-4D97-AF65-F5344CB8AC3E}">
        <p14:creationId xmlns:p14="http://schemas.microsoft.com/office/powerpoint/2010/main" val="2775408384"/>
      </p:ext>
    </p:extLst>
  </p:cSld>
  <p:clrMapOvr>
    <a:masterClrMapping/>
  </p:clrMapOvr>
</p:sld>
</file>

<file path=ppt/theme/theme1.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4A07F297CB714AA444711BE03C57E6" ma:contentTypeVersion="8" ma:contentTypeDescription="Create a new document." ma:contentTypeScope="" ma:versionID="44cedfab5a90c890980aa163f06d395f">
  <xsd:schema xmlns:xsd="http://www.w3.org/2001/XMLSchema" xmlns:xs="http://www.w3.org/2001/XMLSchema" xmlns:p="http://schemas.microsoft.com/office/2006/metadata/properties" xmlns:ns2="f90e7bc6-a3db-487f-b513-bfabef5bed32" xmlns:ns3="cccaf3ac-2de9-44d4-aa31-54302fceb5f7" xmlns:ns4="5d66da30-c57e-467e-bd92-94ce3dcc2d9c" targetNamespace="http://schemas.microsoft.com/office/2006/metadata/properties" ma:root="true" ma:fieldsID="9d0a37bc5eeda498f4a54b4266b83b25" ns2:_="" ns3:_="" ns4:_="">
    <xsd:import namespace="f90e7bc6-a3db-487f-b513-bfabef5bed32"/>
    <xsd:import namespace="cccaf3ac-2de9-44d4-aa31-54302fceb5f7"/>
    <xsd:import namespace="5d66da30-c57e-467e-bd92-94ce3dcc2d9c"/>
    <xsd:element name="properties">
      <xsd:complexType>
        <xsd:sequence>
          <xsd:element name="documentManagement">
            <xsd:complexType>
              <xsd:all>
                <xsd:element ref="ns2:TaxKeywordTaxHTField" minOccurs="0"/>
                <xsd:element ref="ns3:TaxCatchAll" minOccurs="0"/>
                <xsd:element ref="ns4:MediaServiceMetadata" minOccurs="0"/>
                <xsd:element ref="ns4:MediaServiceFastMetadata" minOccurs="0"/>
                <xsd:element ref="ns4:templ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e7bc6-a3db-487f-b513-bfabef5bed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49f758-a6f2-4b74-bc3e-e8922073796b}" ma:internalName="TaxCatchAll" ma:showField="CatchAllData" ma:web="f90e7bc6-a3db-487f-b513-bfabef5bed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66da30-c57e-467e-bd92-94ce3dcc2d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emplate" ma:index="13" nillable="true" ma:displayName="template" ma:format="Dropdown" ma:internalName="templ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f90e7bc6-a3db-487f-b513-bfabef5bed32">
      <Terms xmlns="http://schemas.microsoft.com/office/infopath/2007/PartnerControls"/>
    </TaxKeywordTaxHTField>
    <template xmlns="5d66da30-c57e-467e-bd92-94ce3dcc2d9c">Presentation</template>
    <TaxCatchAll xmlns="cccaf3ac-2de9-44d4-aa31-54302fceb5f7"/>
    <SharedWithUsers xmlns="f90e7bc6-a3db-487f-b513-bfabef5bed32">
      <UserInfo>
        <DisplayName>Nicola Pollard</DisplayName>
        <AccountId>2842</AccountId>
        <AccountType/>
      </UserInfo>
      <UserInfo>
        <DisplayName>Shahin Alam</DisplayName>
        <AccountId>4938</AccountId>
        <AccountType/>
      </UserInfo>
      <UserInfo>
        <DisplayName>Lisa King</DisplayName>
        <AccountId>48</AccountId>
        <AccountType/>
      </UserInfo>
      <UserInfo>
        <DisplayName>Sade Cross</DisplayName>
        <AccountId>6199</AccountId>
        <AccountType/>
      </UserInfo>
      <UserInfo>
        <DisplayName>Roger Durack</DisplayName>
        <AccountId>2106</AccountId>
        <AccountType/>
      </UserInfo>
    </SharedWithUsers>
  </documentManagement>
</p:properties>
</file>

<file path=customXml/itemProps1.xml><?xml version="1.0" encoding="utf-8"?>
<ds:datastoreItem xmlns:ds="http://schemas.openxmlformats.org/officeDocument/2006/customXml" ds:itemID="{9BCF3BF6-5D31-47E8-BB21-3E4B5AB3C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e7bc6-a3db-487f-b513-bfabef5bed32"/>
    <ds:schemaRef ds:uri="cccaf3ac-2de9-44d4-aa31-54302fceb5f7"/>
    <ds:schemaRef ds:uri="5d66da30-c57e-467e-bd92-94ce3dcc2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http://schemas.microsoft.com/office/2006/metadata/properties"/>
    <ds:schemaRef ds:uri="f90e7bc6-a3db-487f-b513-bfabef5bed3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d66da30-c57e-467e-bd92-94ce3dcc2d9c"/>
    <ds:schemaRef ds:uri="http://purl.org/dc/elements/1.1/"/>
    <ds:schemaRef ds:uri="cccaf3ac-2de9-44d4-aa31-54302fceb5f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12515</TotalTime>
  <Words>379</Words>
  <Application>Microsoft Office PowerPoint</Application>
  <PresentationFormat>On-screen Show (4:3)</PresentationFormat>
  <Paragraphs>129</Paragraphs>
  <Slides>18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Times New Roman</vt:lpstr>
      <vt:lpstr>Office Theme</vt:lpstr>
      <vt:lpstr>Document</vt:lpstr>
      <vt:lpstr>  National Standards of Healthcare Cleanliness 2019 </vt:lpstr>
      <vt:lpstr>Introduction and Overview</vt:lpstr>
      <vt:lpstr>Current Environment</vt:lpstr>
      <vt:lpstr>Size of the task</vt:lpstr>
      <vt:lpstr>Pilot </vt:lpstr>
      <vt:lpstr>Risk Categories</vt:lpstr>
      <vt:lpstr>Elements</vt:lpstr>
      <vt:lpstr>Cleaning Responsibilities Framework</vt:lpstr>
      <vt:lpstr>Functional Areas &amp; Risk Categories</vt:lpstr>
      <vt:lpstr>Stages of Audit</vt:lpstr>
      <vt:lpstr>Technical Audit</vt:lpstr>
      <vt:lpstr>Efficacy Audit</vt:lpstr>
      <vt:lpstr>Star Ratings</vt:lpstr>
      <vt:lpstr>Star Ratings Escalation Process</vt:lpstr>
      <vt:lpstr>Commitment to Cleanliness</vt:lpstr>
      <vt:lpstr>Cleaning Operating Procedures</vt:lpstr>
      <vt:lpstr>Cleaning Operating Procedures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Sanderson</dc:creator>
  <cp:lastModifiedBy>Emma Brookes</cp:lastModifiedBy>
  <cp:revision>100</cp:revision>
  <dcterms:created xsi:type="dcterms:W3CDTF">2017-05-03T08:06:17Z</dcterms:created>
  <dcterms:modified xsi:type="dcterms:W3CDTF">2019-09-06T09:19:09Z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0x010100A54A07F297CB714AA444711BE03C57E6</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ies>
</file>