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7"/>
  </p:notesMasterIdLst>
  <p:sldIdLst>
    <p:sldId id="275" r:id="rId3"/>
    <p:sldId id="285" r:id="rId4"/>
    <p:sldId id="286" r:id="rId5"/>
    <p:sldId id="292" r:id="rId6"/>
    <p:sldId id="295" r:id="rId7"/>
    <p:sldId id="297" r:id="rId8"/>
    <p:sldId id="300" r:id="rId9"/>
    <p:sldId id="301" r:id="rId10"/>
    <p:sldId id="293" r:id="rId11"/>
    <p:sldId id="296" r:id="rId12"/>
    <p:sldId id="294" r:id="rId13"/>
    <p:sldId id="270" r:id="rId14"/>
    <p:sldId id="267" r:id="rId15"/>
    <p:sldId id="272" r:id="rId16"/>
    <p:sldId id="273" r:id="rId17"/>
    <p:sldId id="271" r:id="rId18"/>
    <p:sldId id="274" r:id="rId19"/>
    <p:sldId id="278" r:id="rId20"/>
    <p:sldId id="280" r:id="rId21"/>
    <p:sldId id="282" r:id="rId22"/>
    <p:sldId id="283" r:id="rId23"/>
    <p:sldId id="284" r:id="rId24"/>
    <p:sldId id="279" r:id="rId25"/>
    <p:sldId id="27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C1C8"/>
    <a:srgbClr val="3A3C42"/>
    <a:srgbClr val="E83666"/>
    <a:srgbClr val="3F4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6037D8-D12F-4D79-9696-321F386759AE}" type="doc">
      <dgm:prSet loTypeId="urn:microsoft.com/office/officeart/2005/8/layout/cycle5" loCatId="cycle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1CA6ADE2-8E00-4506-B94D-BDB711390B98}">
      <dgm:prSet phldrT="[Text]" custT="1"/>
      <dgm:spPr/>
      <dgm:t>
        <a:bodyPr/>
        <a:lstStyle/>
        <a:p>
          <a:r>
            <a:rPr lang="en-GB" sz="1400" b="1" dirty="0" smtClean="0"/>
            <a:t>2015-16</a:t>
          </a:r>
          <a:r>
            <a:rPr lang="en-GB" sz="1200" b="1" dirty="0" smtClean="0"/>
            <a:t> DISCOVERY </a:t>
          </a:r>
          <a:r>
            <a:rPr lang="en-GB" sz="1050" dirty="0" smtClean="0"/>
            <a:t>Create a </a:t>
          </a:r>
          <a:r>
            <a:rPr lang="en-GB" sz="1400" b="1" dirty="0" smtClean="0"/>
            <a:t>culture, language and behaviour </a:t>
          </a:r>
          <a:r>
            <a:rPr lang="en-GB" sz="1050" dirty="0" smtClean="0"/>
            <a:t>towards VBHC</a:t>
          </a:r>
          <a:endParaRPr lang="en-GB" sz="1050" dirty="0"/>
        </a:p>
      </dgm:t>
    </dgm:pt>
    <dgm:pt modelId="{E4E8FF09-8081-48AB-B5A5-5F684D65F7C5}" type="parTrans" cxnId="{0A0960E1-4B44-4EEA-880E-C4CFBF59F7B0}">
      <dgm:prSet/>
      <dgm:spPr/>
      <dgm:t>
        <a:bodyPr/>
        <a:lstStyle/>
        <a:p>
          <a:endParaRPr lang="en-GB"/>
        </a:p>
      </dgm:t>
    </dgm:pt>
    <dgm:pt modelId="{252884B0-274F-474B-BAF2-0F4DE8198E57}" type="sibTrans" cxnId="{0A0960E1-4B44-4EEA-880E-C4CFBF59F7B0}">
      <dgm:prSet/>
      <dgm:spPr/>
      <dgm:t>
        <a:bodyPr/>
        <a:lstStyle/>
        <a:p>
          <a:endParaRPr lang="en-GB"/>
        </a:p>
      </dgm:t>
    </dgm:pt>
    <dgm:pt modelId="{54C3E3F9-00E3-4796-A466-BCE3385EE7AF}">
      <dgm:prSet phldrT="[Text]" custT="1"/>
      <dgm:spPr/>
      <dgm:t>
        <a:bodyPr/>
        <a:lstStyle/>
        <a:p>
          <a:r>
            <a:rPr lang="en-GB" sz="1400" b="1" dirty="0" smtClean="0"/>
            <a:t>2016-17 PREPARATION </a:t>
          </a:r>
          <a:r>
            <a:rPr lang="en-GB" sz="1400" dirty="0" smtClean="0"/>
            <a:t>Intention | Started to change</a:t>
          </a:r>
          <a:endParaRPr lang="en-GB" sz="1400" dirty="0"/>
        </a:p>
      </dgm:t>
    </dgm:pt>
    <dgm:pt modelId="{10CF15E1-400D-4289-8FF1-6820C6CA4A25}" type="parTrans" cxnId="{1602A2A6-B1F7-46C5-ABA5-A8919537DCED}">
      <dgm:prSet/>
      <dgm:spPr/>
      <dgm:t>
        <a:bodyPr/>
        <a:lstStyle/>
        <a:p>
          <a:endParaRPr lang="en-GB"/>
        </a:p>
      </dgm:t>
    </dgm:pt>
    <dgm:pt modelId="{38D0708B-DDEF-444B-8E07-B49252A8803E}" type="sibTrans" cxnId="{1602A2A6-B1F7-46C5-ABA5-A8919537DCED}">
      <dgm:prSet/>
      <dgm:spPr/>
      <dgm:t>
        <a:bodyPr/>
        <a:lstStyle/>
        <a:p>
          <a:endParaRPr lang="en-GB"/>
        </a:p>
      </dgm:t>
    </dgm:pt>
    <dgm:pt modelId="{B6CF0498-0A8C-402A-8A0E-F60D2CF22E58}">
      <dgm:prSet phldrT="[Text]"/>
      <dgm:spPr/>
      <dgm:t>
        <a:bodyPr/>
        <a:lstStyle/>
        <a:p>
          <a:r>
            <a:rPr lang="en-GB" b="1" dirty="0" smtClean="0"/>
            <a:t>2017-18</a:t>
          </a:r>
          <a:r>
            <a:rPr lang="en-GB" dirty="0" smtClean="0"/>
            <a:t> ACTION Practice and grow</a:t>
          </a:r>
          <a:endParaRPr lang="en-GB" dirty="0"/>
        </a:p>
      </dgm:t>
    </dgm:pt>
    <dgm:pt modelId="{A06BE1FB-B7DD-4214-932E-91D38A2BF314}" type="parTrans" cxnId="{4D5EF851-8EF2-41E4-9EF4-859F5D4B5A7B}">
      <dgm:prSet/>
      <dgm:spPr/>
      <dgm:t>
        <a:bodyPr/>
        <a:lstStyle/>
        <a:p>
          <a:endParaRPr lang="en-GB"/>
        </a:p>
      </dgm:t>
    </dgm:pt>
    <dgm:pt modelId="{CECF358B-FA2D-4CB0-9BE3-068C00198DC1}" type="sibTrans" cxnId="{4D5EF851-8EF2-41E4-9EF4-859F5D4B5A7B}">
      <dgm:prSet/>
      <dgm:spPr/>
      <dgm:t>
        <a:bodyPr/>
        <a:lstStyle/>
        <a:p>
          <a:endParaRPr lang="en-GB"/>
        </a:p>
      </dgm:t>
    </dgm:pt>
    <dgm:pt modelId="{EDA72923-0891-4964-A24D-EC96D726DD80}">
      <dgm:prSet phldrT="[Text]" custT="1"/>
      <dgm:spPr/>
      <dgm:t>
        <a:bodyPr/>
        <a:lstStyle/>
        <a:p>
          <a:r>
            <a:rPr lang="en-GB" sz="1200" b="1" dirty="0" smtClean="0"/>
            <a:t>2018-2019 </a:t>
          </a:r>
        </a:p>
        <a:p>
          <a:r>
            <a:rPr lang="en-GB" sz="1200" b="1" dirty="0" smtClean="0"/>
            <a:t>SCALE &amp; ALIGN </a:t>
          </a:r>
        </a:p>
        <a:p>
          <a:r>
            <a:rPr lang="en-GB" sz="1000" dirty="0" smtClean="0"/>
            <a:t>to priorities against IMTP | C Futures</a:t>
          </a:r>
          <a:endParaRPr lang="en-GB" sz="1000" dirty="0"/>
        </a:p>
      </dgm:t>
    </dgm:pt>
    <dgm:pt modelId="{E02EB3A5-1954-4C00-ABED-4918D330531A}" type="parTrans" cxnId="{4CB9593B-7357-4F96-968E-62A4FF650F0A}">
      <dgm:prSet/>
      <dgm:spPr/>
      <dgm:t>
        <a:bodyPr/>
        <a:lstStyle/>
        <a:p>
          <a:endParaRPr lang="en-GB"/>
        </a:p>
      </dgm:t>
    </dgm:pt>
    <dgm:pt modelId="{1F3D783A-D686-4A3E-858A-8CE1F0818FF8}" type="sibTrans" cxnId="{4CB9593B-7357-4F96-968E-62A4FF650F0A}">
      <dgm:prSet/>
      <dgm:spPr/>
      <dgm:t>
        <a:bodyPr/>
        <a:lstStyle/>
        <a:p>
          <a:endParaRPr lang="en-GB"/>
        </a:p>
      </dgm:t>
    </dgm:pt>
    <dgm:pt modelId="{1A37C31B-B2CD-4E6D-ACFB-2111C15E3A95}">
      <dgm:prSet phldrT="[Text]" custT="1"/>
      <dgm:spPr/>
      <dgm:t>
        <a:bodyPr/>
        <a:lstStyle/>
        <a:p>
          <a:r>
            <a:rPr lang="en-GB" sz="1400" b="1" dirty="0" smtClean="0"/>
            <a:t>2019-20 SO WHAT </a:t>
          </a:r>
          <a:r>
            <a:rPr lang="en-GB" sz="1400" dirty="0" smtClean="0"/>
            <a:t>- </a:t>
          </a:r>
          <a:r>
            <a:rPr lang="en-GB" sz="1200" dirty="0" smtClean="0"/>
            <a:t>Understand impact and benefits realised</a:t>
          </a:r>
          <a:endParaRPr lang="en-GB" sz="1400" dirty="0"/>
        </a:p>
      </dgm:t>
    </dgm:pt>
    <dgm:pt modelId="{73FC4288-1631-44D1-995F-9AC3F52BD2E5}" type="parTrans" cxnId="{0DBB6A2A-73F9-4BF6-AF7A-1DD080D3D0E4}">
      <dgm:prSet/>
      <dgm:spPr/>
      <dgm:t>
        <a:bodyPr/>
        <a:lstStyle/>
        <a:p>
          <a:endParaRPr lang="en-GB"/>
        </a:p>
      </dgm:t>
    </dgm:pt>
    <dgm:pt modelId="{9F7E3CD8-7478-49E0-8E7D-42AE257481BB}" type="sibTrans" cxnId="{0DBB6A2A-73F9-4BF6-AF7A-1DD080D3D0E4}">
      <dgm:prSet/>
      <dgm:spPr/>
      <dgm:t>
        <a:bodyPr/>
        <a:lstStyle/>
        <a:p>
          <a:endParaRPr lang="en-GB"/>
        </a:p>
      </dgm:t>
    </dgm:pt>
    <dgm:pt modelId="{C385B7C0-E006-40DF-BE57-5C466A3A7887}">
      <dgm:prSet custT="1"/>
      <dgm:spPr/>
      <dgm:t>
        <a:bodyPr/>
        <a:lstStyle/>
        <a:p>
          <a:r>
            <a:rPr lang="en-GB" sz="1600" b="1" dirty="0" smtClean="0"/>
            <a:t>2014-15</a:t>
          </a:r>
          <a:r>
            <a:rPr lang="en-GB" sz="1600" dirty="0" smtClean="0"/>
            <a:t> IDEA formed</a:t>
          </a:r>
          <a:endParaRPr lang="en-GB" sz="1600" dirty="0"/>
        </a:p>
      </dgm:t>
    </dgm:pt>
    <dgm:pt modelId="{5FF45E74-BB59-4124-B95B-71F918EBEBB3}" type="parTrans" cxnId="{4C412D02-44C0-4D41-A7D0-1C2778CE14D3}">
      <dgm:prSet/>
      <dgm:spPr/>
      <dgm:t>
        <a:bodyPr/>
        <a:lstStyle/>
        <a:p>
          <a:endParaRPr lang="en-GB"/>
        </a:p>
      </dgm:t>
    </dgm:pt>
    <dgm:pt modelId="{0180FC2B-3549-403C-86F5-5588316E23D3}" type="sibTrans" cxnId="{4C412D02-44C0-4D41-A7D0-1C2778CE14D3}">
      <dgm:prSet/>
      <dgm:spPr/>
      <dgm:t>
        <a:bodyPr/>
        <a:lstStyle/>
        <a:p>
          <a:endParaRPr lang="en-GB"/>
        </a:p>
      </dgm:t>
    </dgm:pt>
    <dgm:pt modelId="{1E1ED66D-2184-4EAE-BD9D-A25C8B000D05}" type="pres">
      <dgm:prSet presAssocID="{A16037D8-D12F-4D79-9696-321F386759A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1F1E248-AFAD-4DE8-89FE-F5ECD12A4895}" type="pres">
      <dgm:prSet presAssocID="{C385B7C0-E006-40DF-BE57-5C466A3A788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24019D-7CAF-4A17-ACA5-37563E126B55}" type="pres">
      <dgm:prSet presAssocID="{C385B7C0-E006-40DF-BE57-5C466A3A7887}" presName="spNode" presStyleCnt="0"/>
      <dgm:spPr/>
    </dgm:pt>
    <dgm:pt modelId="{F78C5B3B-9B38-40BC-9D7D-CD90628FAFB8}" type="pres">
      <dgm:prSet presAssocID="{0180FC2B-3549-403C-86F5-5588316E23D3}" presName="sibTrans" presStyleLbl="sibTrans1D1" presStyleIdx="0" presStyleCnt="6"/>
      <dgm:spPr/>
      <dgm:t>
        <a:bodyPr/>
        <a:lstStyle/>
        <a:p>
          <a:endParaRPr lang="en-GB"/>
        </a:p>
      </dgm:t>
    </dgm:pt>
    <dgm:pt modelId="{790DA320-46EB-437C-8A66-EB2AEA7398E8}" type="pres">
      <dgm:prSet presAssocID="{1CA6ADE2-8E00-4506-B94D-BDB711390B98}" presName="node" presStyleLbl="node1" presStyleIdx="1" presStyleCnt="6" custScaleX="140492" custScaleY="1288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E71F90-3514-43C3-A699-C174E8E0FC41}" type="pres">
      <dgm:prSet presAssocID="{1CA6ADE2-8E00-4506-B94D-BDB711390B98}" presName="spNode" presStyleCnt="0"/>
      <dgm:spPr/>
    </dgm:pt>
    <dgm:pt modelId="{9C3C1BC6-DDCA-4047-ADB4-6C27446B6C19}" type="pres">
      <dgm:prSet presAssocID="{252884B0-274F-474B-BAF2-0F4DE8198E57}" presName="sibTrans" presStyleLbl="sibTrans1D1" presStyleIdx="1" presStyleCnt="6"/>
      <dgm:spPr/>
      <dgm:t>
        <a:bodyPr/>
        <a:lstStyle/>
        <a:p>
          <a:endParaRPr lang="en-GB"/>
        </a:p>
      </dgm:t>
    </dgm:pt>
    <dgm:pt modelId="{0954CAA1-FAD4-407A-B363-D679C8261785}" type="pres">
      <dgm:prSet presAssocID="{54C3E3F9-00E3-4796-A466-BCE3385EE7AF}" presName="node" presStyleLbl="node1" presStyleIdx="2" presStyleCnt="6" custScaleX="131495" custScaleY="1122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22832E-CFC6-4561-84BF-11ED59B1EE67}" type="pres">
      <dgm:prSet presAssocID="{54C3E3F9-00E3-4796-A466-BCE3385EE7AF}" presName="spNode" presStyleCnt="0"/>
      <dgm:spPr/>
    </dgm:pt>
    <dgm:pt modelId="{97645078-281A-4951-880D-68741FF2366E}" type="pres">
      <dgm:prSet presAssocID="{38D0708B-DDEF-444B-8E07-B49252A8803E}" presName="sibTrans" presStyleLbl="sibTrans1D1" presStyleIdx="2" presStyleCnt="6"/>
      <dgm:spPr/>
      <dgm:t>
        <a:bodyPr/>
        <a:lstStyle/>
        <a:p>
          <a:endParaRPr lang="en-GB"/>
        </a:p>
      </dgm:t>
    </dgm:pt>
    <dgm:pt modelId="{D7D077B0-38C6-4FA5-BF57-8D58E29064B2}" type="pres">
      <dgm:prSet presAssocID="{B6CF0498-0A8C-402A-8A0E-F60D2CF22E5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6064C7-B3EA-415E-AEFA-7C539E015CF7}" type="pres">
      <dgm:prSet presAssocID="{B6CF0498-0A8C-402A-8A0E-F60D2CF22E58}" presName="spNode" presStyleCnt="0"/>
      <dgm:spPr/>
    </dgm:pt>
    <dgm:pt modelId="{987C44C5-F0EB-452F-BD21-03E4358A392D}" type="pres">
      <dgm:prSet presAssocID="{CECF358B-FA2D-4CB0-9BE3-068C00198DC1}" presName="sibTrans" presStyleLbl="sibTrans1D1" presStyleIdx="3" presStyleCnt="6"/>
      <dgm:spPr/>
      <dgm:t>
        <a:bodyPr/>
        <a:lstStyle/>
        <a:p>
          <a:endParaRPr lang="en-GB"/>
        </a:p>
      </dgm:t>
    </dgm:pt>
    <dgm:pt modelId="{4CB30CA8-8FBB-4381-8892-AB0D9E175FAD}" type="pres">
      <dgm:prSet presAssocID="{EDA72923-0891-4964-A24D-EC96D726DD80}" presName="node" presStyleLbl="node1" presStyleIdx="4" presStyleCnt="6" custScaleX="122043" custScaleY="9952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149977-1984-4156-9F1B-A44519DFF076}" type="pres">
      <dgm:prSet presAssocID="{EDA72923-0891-4964-A24D-EC96D726DD80}" presName="spNode" presStyleCnt="0"/>
      <dgm:spPr/>
    </dgm:pt>
    <dgm:pt modelId="{5EEB909E-908F-4BA8-906F-260993513198}" type="pres">
      <dgm:prSet presAssocID="{1F3D783A-D686-4A3E-858A-8CE1F0818FF8}" presName="sibTrans" presStyleLbl="sibTrans1D1" presStyleIdx="4" presStyleCnt="6"/>
      <dgm:spPr/>
      <dgm:t>
        <a:bodyPr/>
        <a:lstStyle/>
        <a:p>
          <a:endParaRPr lang="en-GB"/>
        </a:p>
      </dgm:t>
    </dgm:pt>
    <dgm:pt modelId="{5AC5EC7E-F6E2-482B-BE39-1DC3EF94C397}" type="pres">
      <dgm:prSet presAssocID="{1A37C31B-B2CD-4E6D-ACFB-2111C15E3A95}" presName="node" presStyleLbl="node1" presStyleIdx="5" presStyleCnt="6" custScaleX="124967" custScaleY="1141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E9B04C-1D0C-46CF-9BC7-4E96F9751A46}" type="pres">
      <dgm:prSet presAssocID="{1A37C31B-B2CD-4E6D-ACFB-2111C15E3A95}" presName="spNode" presStyleCnt="0"/>
      <dgm:spPr/>
    </dgm:pt>
    <dgm:pt modelId="{E5DC294E-61E6-4919-AF6A-9DF71E18BC88}" type="pres">
      <dgm:prSet presAssocID="{9F7E3CD8-7478-49E0-8E7D-42AE257481BB}" presName="sibTrans" presStyleLbl="sibTrans1D1" presStyleIdx="5" presStyleCnt="6"/>
      <dgm:spPr/>
      <dgm:t>
        <a:bodyPr/>
        <a:lstStyle/>
        <a:p>
          <a:endParaRPr lang="en-GB"/>
        </a:p>
      </dgm:t>
    </dgm:pt>
  </dgm:ptLst>
  <dgm:cxnLst>
    <dgm:cxn modelId="{0DBB6A2A-73F9-4BF6-AF7A-1DD080D3D0E4}" srcId="{A16037D8-D12F-4D79-9696-321F386759AE}" destId="{1A37C31B-B2CD-4E6D-ACFB-2111C15E3A95}" srcOrd="5" destOrd="0" parTransId="{73FC4288-1631-44D1-995F-9AC3F52BD2E5}" sibTransId="{9F7E3CD8-7478-49E0-8E7D-42AE257481BB}"/>
    <dgm:cxn modelId="{3ABCB199-E522-494C-AE63-8E97F56FF0A5}" type="presOf" srcId="{252884B0-274F-474B-BAF2-0F4DE8198E57}" destId="{9C3C1BC6-DDCA-4047-ADB4-6C27446B6C19}" srcOrd="0" destOrd="0" presId="urn:microsoft.com/office/officeart/2005/8/layout/cycle5"/>
    <dgm:cxn modelId="{FBA1F8E6-93C9-4EA7-89C5-9783244DDF10}" type="presOf" srcId="{54C3E3F9-00E3-4796-A466-BCE3385EE7AF}" destId="{0954CAA1-FAD4-407A-B363-D679C8261785}" srcOrd="0" destOrd="0" presId="urn:microsoft.com/office/officeart/2005/8/layout/cycle5"/>
    <dgm:cxn modelId="{CC4826E3-0055-4BFF-AB48-6F9833120C3F}" type="presOf" srcId="{A16037D8-D12F-4D79-9696-321F386759AE}" destId="{1E1ED66D-2184-4EAE-BD9D-A25C8B000D05}" srcOrd="0" destOrd="0" presId="urn:microsoft.com/office/officeart/2005/8/layout/cycle5"/>
    <dgm:cxn modelId="{4CB9593B-7357-4F96-968E-62A4FF650F0A}" srcId="{A16037D8-D12F-4D79-9696-321F386759AE}" destId="{EDA72923-0891-4964-A24D-EC96D726DD80}" srcOrd="4" destOrd="0" parTransId="{E02EB3A5-1954-4C00-ABED-4918D330531A}" sibTransId="{1F3D783A-D686-4A3E-858A-8CE1F0818FF8}"/>
    <dgm:cxn modelId="{6BF17057-4A27-4F45-A387-4FA2831FA1CE}" type="presOf" srcId="{9F7E3CD8-7478-49E0-8E7D-42AE257481BB}" destId="{E5DC294E-61E6-4919-AF6A-9DF71E18BC88}" srcOrd="0" destOrd="0" presId="urn:microsoft.com/office/officeart/2005/8/layout/cycle5"/>
    <dgm:cxn modelId="{1602A2A6-B1F7-46C5-ABA5-A8919537DCED}" srcId="{A16037D8-D12F-4D79-9696-321F386759AE}" destId="{54C3E3F9-00E3-4796-A466-BCE3385EE7AF}" srcOrd="2" destOrd="0" parTransId="{10CF15E1-400D-4289-8FF1-6820C6CA4A25}" sibTransId="{38D0708B-DDEF-444B-8E07-B49252A8803E}"/>
    <dgm:cxn modelId="{A63F1AF7-11D3-424B-91B3-E93ED81E4C5B}" type="presOf" srcId="{1F3D783A-D686-4A3E-858A-8CE1F0818FF8}" destId="{5EEB909E-908F-4BA8-906F-260993513198}" srcOrd="0" destOrd="0" presId="urn:microsoft.com/office/officeart/2005/8/layout/cycle5"/>
    <dgm:cxn modelId="{DC1F3025-79E2-40F0-A9A9-976E6BB80D95}" type="presOf" srcId="{1CA6ADE2-8E00-4506-B94D-BDB711390B98}" destId="{790DA320-46EB-437C-8A66-EB2AEA7398E8}" srcOrd="0" destOrd="0" presId="urn:microsoft.com/office/officeart/2005/8/layout/cycle5"/>
    <dgm:cxn modelId="{2E33B727-0382-4B3B-87A1-6F035EAA9F57}" type="presOf" srcId="{0180FC2B-3549-403C-86F5-5588316E23D3}" destId="{F78C5B3B-9B38-40BC-9D7D-CD90628FAFB8}" srcOrd="0" destOrd="0" presId="urn:microsoft.com/office/officeart/2005/8/layout/cycle5"/>
    <dgm:cxn modelId="{A0A3DB15-2D7F-4CDF-BF92-62A9DAE179C9}" type="presOf" srcId="{CECF358B-FA2D-4CB0-9BE3-068C00198DC1}" destId="{987C44C5-F0EB-452F-BD21-03E4358A392D}" srcOrd="0" destOrd="0" presId="urn:microsoft.com/office/officeart/2005/8/layout/cycle5"/>
    <dgm:cxn modelId="{0A0960E1-4B44-4EEA-880E-C4CFBF59F7B0}" srcId="{A16037D8-D12F-4D79-9696-321F386759AE}" destId="{1CA6ADE2-8E00-4506-B94D-BDB711390B98}" srcOrd="1" destOrd="0" parTransId="{E4E8FF09-8081-48AB-B5A5-5F684D65F7C5}" sibTransId="{252884B0-274F-474B-BAF2-0F4DE8198E57}"/>
    <dgm:cxn modelId="{4D5EF851-8EF2-41E4-9EF4-859F5D4B5A7B}" srcId="{A16037D8-D12F-4D79-9696-321F386759AE}" destId="{B6CF0498-0A8C-402A-8A0E-F60D2CF22E58}" srcOrd="3" destOrd="0" parTransId="{A06BE1FB-B7DD-4214-932E-91D38A2BF314}" sibTransId="{CECF358B-FA2D-4CB0-9BE3-068C00198DC1}"/>
    <dgm:cxn modelId="{55826EC6-6CCE-4086-8491-DB0A5A0716C3}" type="presOf" srcId="{EDA72923-0891-4964-A24D-EC96D726DD80}" destId="{4CB30CA8-8FBB-4381-8892-AB0D9E175FAD}" srcOrd="0" destOrd="0" presId="urn:microsoft.com/office/officeart/2005/8/layout/cycle5"/>
    <dgm:cxn modelId="{5A27534F-0D61-481F-A464-5A876955A095}" type="presOf" srcId="{38D0708B-DDEF-444B-8E07-B49252A8803E}" destId="{97645078-281A-4951-880D-68741FF2366E}" srcOrd="0" destOrd="0" presId="urn:microsoft.com/office/officeart/2005/8/layout/cycle5"/>
    <dgm:cxn modelId="{4C412D02-44C0-4D41-A7D0-1C2778CE14D3}" srcId="{A16037D8-D12F-4D79-9696-321F386759AE}" destId="{C385B7C0-E006-40DF-BE57-5C466A3A7887}" srcOrd="0" destOrd="0" parTransId="{5FF45E74-BB59-4124-B95B-71F918EBEBB3}" sibTransId="{0180FC2B-3549-403C-86F5-5588316E23D3}"/>
    <dgm:cxn modelId="{9A3A4796-346F-4D68-BF9E-549E66A26B23}" type="presOf" srcId="{C385B7C0-E006-40DF-BE57-5C466A3A7887}" destId="{51F1E248-AFAD-4DE8-89FE-F5ECD12A4895}" srcOrd="0" destOrd="0" presId="urn:microsoft.com/office/officeart/2005/8/layout/cycle5"/>
    <dgm:cxn modelId="{D590FF2D-7964-410A-B6A6-A58FC454BB17}" type="presOf" srcId="{B6CF0498-0A8C-402A-8A0E-F60D2CF22E58}" destId="{D7D077B0-38C6-4FA5-BF57-8D58E29064B2}" srcOrd="0" destOrd="0" presId="urn:microsoft.com/office/officeart/2005/8/layout/cycle5"/>
    <dgm:cxn modelId="{E6DA6533-B28E-4413-BC15-5B76A34A8678}" type="presOf" srcId="{1A37C31B-B2CD-4E6D-ACFB-2111C15E3A95}" destId="{5AC5EC7E-F6E2-482B-BE39-1DC3EF94C397}" srcOrd="0" destOrd="0" presId="urn:microsoft.com/office/officeart/2005/8/layout/cycle5"/>
    <dgm:cxn modelId="{24250189-6BDA-49F0-A30D-0BE9E75179A7}" type="presParOf" srcId="{1E1ED66D-2184-4EAE-BD9D-A25C8B000D05}" destId="{51F1E248-AFAD-4DE8-89FE-F5ECD12A4895}" srcOrd="0" destOrd="0" presId="urn:microsoft.com/office/officeart/2005/8/layout/cycle5"/>
    <dgm:cxn modelId="{C04E02AF-6257-4E9B-9C19-ECC7D6AB48C1}" type="presParOf" srcId="{1E1ED66D-2184-4EAE-BD9D-A25C8B000D05}" destId="{6624019D-7CAF-4A17-ACA5-37563E126B55}" srcOrd="1" destOrd="0" presId="urn:microsoft.com/office/officeart/2005/8/layout/cycle5"/>
    <dgm:cxn modelId="{35B53595-2F3C-41B9-A2D5-F13E45EDD889}" type="presParOf" srcId="{1E1ED66D-2184-4EAE-BD9D-A25C8B000D05}" destId="{F78C5B3B-9B38-40BC-9D7D-CD90628FAFB8}" srcOrd="2" destOrd="0" presId="urn:microsoft.com/office/officeart/2005/8/layout/cycle5"/>
    <dgm:cxn modelId="{E93A9FD2-DA81-466F-8AE9-B84EEB00F0F4}" type="presParOf" srcId="{1E1ED66D-2184-4EAE-BD9D-A25C8B000D05}" destId="{790DA320-46EB-437C-8A66-EB2AEA7398E8}" srcOrd="3" destOrd="0" presId="urn:microsoft.com/office/officeart/2005/8/layout/cycle5"/>
    <dgm:cxn modelId="{89386AF8-62C3-4C28-BAF9-FEAEA37D17A3}" type="presParOf" srcId="{1E1ED66D-2184-4EAE-BD9D-A25C8B000D05}" destId="{8EE71F90-3514-43C3-A699-C174E8E0FC41}" srcOrd="4" destOrd="0" presId="urn:microsoft.com/office/officeart/2005/8/layout/cycle5"/>
    <dgm:cxn modelId="{89610F7A-5D5C-406D-A05A-8453828A24CD}" type="presParOf" srcId="{1E1ED66D-2184-4EAE-BD9D-A25C8B000D05}" destId="{9C3C1BC6-DDCA-4047-ADB4-6C27446B6C19}" srcOrd="5" destOrd="0" presId="urn:microsoft.com/office/officeart/2005/8/layout/cycle5"/>
    <dgm:cxn modelId="{BD0535A5-211A-4337-95EC-E81D9A6B6DFA}" type="presParOf" srcId="{1E1ED66D-2184-4EAE-BD9D-A25C8B000D05}" destId="{0954CAA1-FAD4-407A-B363-D679C8261785}" srcOrd="6" destOrd="0" presId="urn:microsoft.com/office/officeart/2005/8/layout/cycle5"/>
    <dgm:cxn modelId="{ED46F8E9-75BE-43A3-AA7E-49EA215C7B2C}" type="presParOf" srcId="{1E1ED66D-2184-4EAE-BD9D-A25C8B000D05}" destId="{0D22832E-CFC6-4561-84BF-11ED59B1EE67}" srcOrd="7" destOrd="0" presId="urn:microsoft.com/office/officeart/2005/8/layout/cycle5"/>
    <dgm:cxn modelId="{BC4A83FA-B813-4856-BB87-1CB53F1C8CAF}" type="presParOf" srcId="{1E1ED66D-2184-4EAE-BD9D-A25C8B000D05}" destId="{97645078-281A-4951-880D-68741FF2366E}" srcOrd="8" destOrd="0" presId="urn:microsoft.com/office/officeart/2005/8/layout/cycle5"/>
    <dgm:cxn modelId="{E56A8C53-F26B-4BF4-B6F9-6E589D4A3205}" type="presParOf" srcId="{1E1ED66D-2184-4EAE-BD9D-A25C8B000D05}" destId="{D7D077B0-38C6-4FA5-BF57-8D58E29064B2}" srcOrd="9" destOrd="0" presId="urn:microsoft.com/office/officeart/2005/8/layout/cycle5"/>
    <dgm:cxn modelId="{292EA629-1CBE-473B-9EF8-94FB872AF67E}" type="presParOf" srcId="{1E1ED66D-2184-4EAE-BD9D-A25C8B000D05}" destId="{6C6064C7-B3EA-415E-AEFA-7C539E015CF7}" srcOrd="10" destOrd="0" presId="urn:microsoft.com/office/officeart/2005/8/layout/cycle5"/>
    <dgm:cxn modelId="{DEB02DB9-3F82-4994-925A-CD8B2D5AF308}" type="presParOf" srcId="{1E1ED66D-2184-4EAE-BD9D-A25C8B000D05}" destId="{987C44C5-F0EB-452F-BD21-03E4358A392D}" srcOrd="11" destOrd="0" presId="urn:microsoft.com/office/officeart/2005/8/layout/cycle5"/>
    <dgm:cxn modelId="{FABAF341-5018-4850-978B-33C58AE80DF5}" type="presParOf" srcId="{1E1ED66D-2184-4EAE-BD9D-A25C8B000D05}" destId="{4CB30CA8-8FBB-4381-8892-AB0D9E175FAD}" srcOrd="12" destOrd="0" presId="urn:microsoft.com/office/officeart/2005/8/layout/cycle5"/>
    <dgm:cxn modelId="{8803CF05-81CC-4921-B667-762B39CF8702}" type="presParOf" srcId="{1E1ED66D-2184-4EAE-BD9D-A25C8B000D05}" destId="{34149977-1984-4156-9F1B-A44519DFF076}" srcOrd="13" destOrd="0" presId="urn:microsoft.com/office/officeart/2005/8/layout/cycle5"/>
    <dgm:cxn modelId="{9B3236CC-7069-480B-B672-36392E8BBAC9}" type="presParOf" srcId="{1E1ED66D-2184-4EAE-BD9D-A25C8B000D05}" destId="{5EEB909E-908F-4BA8-906F-260993513198}" srcOrd="14" destOrd="0" presId="urn:microsoft.com/office/officeart/2005/8/layout/cycle5"/>
    <dgm:cxn modelId="{AA50A02A-AEBD-4AC6-9F43-267214FA0743}" type="presParOf" srcId="{1E1ED66D-2184-4EAE-BD9D-A25C8B000D05}" destId="{5AC5EC7E-F6E2-482B-BE39-1DC3EF94C397}" srcOrd="15" destOrd="0" presId="urn:microsoft.com/office/officeart/2005/8/layout/cycle5"/>
    <dgm:cxn modelId="{C4C207FF-5DE7-4014-AB09-4407B444BC1F}" type="presParOf" srcId="{1E1ED66D-2184-4EAE-BD9D-A25C8B000D05}" destId="{05E9B04C-1D0C-46CF-9BC7-4E96F9751A46}" srcOrd="16" destOrd="0" presId="urn:microsoft.com/office/officeart/2005/8/layout/cycle5"/>
    <dgm:cxn modelId="{8AB1B087-CADA-4615-8017-D5404E59AB7F}" type="presParOf" srcId="{1E1ED66D-2184-4EAE-BD9D-A25C8B000D05}" destId="{E5DC294E-61E6-4919-AF6A-9DF71E18BC88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57F8C9-F9C2-468C-A713-03B3CF42A557}" type="doc">
      <dgm:prSet loTypeId="urn:microsoft.com/office/officeart/2005/8/layout/pyramid3" loCatId="pyramid" qsTypeId="urn:microsoft.com/office/officeart/2005/8/quickstyle/simple1" qsCatId="simple" csTypeId="urn:microsoft.com/office/officeart/2005/8/colors/accent1_4" csCatId="accent1" phldr="1"/>
      <dgm:spPr/>
    </dgm:pt>
    <dgm:pt modelId="{121BA087-A307-4B67-BCC3-5921D63A9598}">
      <dgm:prSet phldrT="[Text]" custT="1"/>
      <dgm:spPr>
        <a:solidFill>
          <a:srgbClr val="60C1C8"/>
        </a:solidFill>
      </dgm:spPr>
      <dgm:t>
        <a:bodyPr/>
        <a:lstStyle/>
        <a:p>
          <a:r>
            <a:rPr kumimoji="0" lang="en-GB" sz="1400" b="1" i="0" u="sng" strike="noStrike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PATIENT</a:t>
          </a:r>
          <a:r>
            <a:rPr kumimoji="0" lang="en-GB" sz="1400" b="1" i="0" u="none" strike="noStrike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rPr>
            <a:t/>
          </a:r>
          <a:br>
            <a:rPr kumimoji="0" lang="en-GB" sz="1400" b="1" i="0" u="none" strike="noStrike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rPr>
          </a:br>
          <a:r>
            <a:rPr kumimoji="0" lang="en-GB" sz="1400" b="1" i="0" u="none" strike="noStrike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Ultimate goal </a:t>
          </a:r>
          <a:r>
            <a:rPr kumimoji="0" lang="en-GB" sz="1400" b="0" i="0" u="none" strike="noStrike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- putting the PATIENT at the centre, using patient and clinical outcomes to inform the requirement, and good measurement to evidence improved outcomes</a:t>
          </a:r>
          <a:r>
            <a:rPr kumimoji="0" lang="en-GB" sz="1400" b="0" i="0" u="none" strike="noStrike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rPr>
            <a:t>. </a:t>
          </a:r>
          <a:r>
            <a:rPr kumimoji="0" lang="en-GB" sz="1400" b="0" i="0" u="none" strike="noStrike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B</a:t>
          </a:r>
          <a:r>
            <a:rPr kumimoji="0" lang="en-GB" altLang="en-US" sz="1400" b="0" i="0" u="none" strike="noStrike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roader socioeconomic considerations</a:t>
          </a:r>
          <a:endParaRPr lang="en-US" sz="1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471909-1E07-4EA7-AF3C-C074517C3660}" type="parTrans" cxnId="{A718EF99-7DCC-4DD5-A1CE-F028C216B012}">
      <dgm:prSet/>
      <dgm:spPr/>
      <dgm:t>
        <a:bodyPr/>
        <a:lstStyle/>
        <a:p>
          <a:endParaRPr lang="en-US" sz="1600"/>
        </a:p>
      </dgm:t>
    </dgm:pt>
    <dgm:pt modelId="{0845F1FC-B688-41D7-BFCB-2C770F26C488}" type="sibTrans" cxnId="{A718EF99-7DCC-4DD5-A1CE-F028C216B012}">
      <dgm:prSet/>
      <dgm:spPr/>
      <dgm:t>
        <a:bodyPr/>
        <a:lstStyle/>
        <a:p>
          <a:endParaRPr lang="en-US" sz="1600"/>
        </a:p>
      </dgm:t>
    </dgm:pt>
    <dgm:pt modelId="{92F730C7-54D6-4B7B-902F-AEF3848F47EE}">
      <dgm:prSet phldrT="[Text]" custT="1"/>
      <dgm:spPr>
        <a:solidFill>
          <a:srgbClr val="3F4147"/>
        </a:solidFill>
      </dgm:spPr>
      <dgm:t>
        <a:bodyPr/>
        <a:lstStyle/>
        <a:p>
          <a:pPr rtl="0"/>
          <a:r>
            <a:rPr kumimoji="0" lang="en-GB" sz="1400" b="1" i="0" u="sng" strike="noStrike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PROCESS</a:t>
          </a:r>
          <a:r>
            <a:rPr kumimoji="0" lang="en-GB" sz="1400" b="0" i="0" u="none" strike="noStrike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 </a:t>
          </a:r>
        </a:p>
        <a:p>
          <a:pPr rtl="0"/>
          <a:r>
            <a:rPr kumimoji="0" lang="en-GB" sz="1400" b="0" i="0" u="none" strike="noStrike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Greater transparency and assessment of cost beyond product. Focus on leaner processes, avoid unnecessary cost, </a:t>
          </a:r>
          <a:r>
            <a:rPr kumimoji="0" lang="en-GB" sz="1400" b="0" i="0" u="none" strike="noStrike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increase efficiency, TDABC/PLICS</a:t>
          </a:r>
          <a:endParaRPr lang="en-US" sz="1400" dirty="0">
            <a:solidFill>
              <a:schemeClr val="bg1"/>
            </a:solidFill>
          </a:endParaRPr>
        </a:p>
      </dgm:t>
    </dgm:pt>
    <dgm:pt modelId="{7C013BD5-C0A4-412B-BDAF-3F9758E04D08}" type="parTrans" cxnId="{14F40613-F13E-4264-95BE-E27AA0FA05E1}">
      <dgm:prSet/>
      <dgm:spPr/>
      <dgm:t>
        <a:bodyPr/>
        <a:lstStyle/>
        <a:p>
          <a:endParaRPr lang="en-US" sz="1600"/>
        </a:p>
      </dgm:t>
    </dgm:pt>
    <dgm:pt modelId="{22F132BC-28B7-4560-A7AA-426353ED3858}" type="sibTrans" cxnId="{14F40613-F13E-4264-95BE-E27AA0FA05E1}">
      <dgm:prSet/>
      <dgm:spPr/>
      <dgm:t>
        <a:bodyPr/>
        <a:lstStyle/>
        <a:p>
          <a:endParaRPr lang="en-US" sz="1600"/>
        </a:p>
      </dgm:t>
    </dgm:pt>
    <dgm:pt modelId="{6DEF5B40-E16D-4483-B88C-005928DE7569}">
      <dgm:prSet phldrT="[Text]" custT="1"/>
      <dgm:spPr>
        <a:solidFill>
          <a:srgbClr val="E83666"/>
        </a:solidFill>
      </dgm:spPr>
      <dgm:t>
        <a:bodyPr/>
        <a:lstStyle/>
        <a:p>
          <a:pPr rtl="0"/>
          <a:r>
            <a:rPr kumimoji="0" lang="en-GB" sz="1400" b="1" i="0" u="sng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PRODUCT</a:t>
          </a:r>
          <a:r>
            <a:rPr kumimoji="0" lang="en-GB" sz="1400" b="0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 </a:t>
          </a:r>
        </a:p>
        <a:p>
          <a:pPr rtl="0"/>
          <a:r>
            <a:rPr kumimoji="0" lang="en-GB" sz="1400" b="0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Best price above quality threshold. </a:t>
          </a:r>
        </a:p>
        <a:p>
          <a:pPr rtl="0"/>
          <a:r>
            <a:rPr kumimoji="0" lang="en-GB" sz="1400" b="0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Well proven and still appropriate,</a:t>
          </a:r>
        </a:p>
        <a:p>
          <a:pPr rtl="0"/>
          <a:r>
            <a:rPr kumimoji="0" lang="en-GB" sz="1400" b="0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 based primarily on up-front </a:t>
          </a:r>
        </a:p>
        <a:p>
          <a:pPr rtl="0"/>
          <a:r>
            <a:rPr kumimoji="0" lang="en-GB" sz="1400" b="0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purchase costs. 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A52D74-7571-47C1-B69C-142448DD8CDC}" type="parTrans" cxnId="{91E657CF-8618-4366-9BC5-0A56038BCC7A}">
      <dgm:prSet/>
      <dgm:spPr/>
      <dgm:t>
        <a:bodyPr/>
        <a:lstStyle/>
        <a:p>
          <a:endParaRPr lang="en-US" sz="1600"/>
        </a:p>
      </dgm:t>
    </dgm:pt>
    <dgm:pt modelId="{5EBD4CC2-52CC-48BB-9779-C83775CF178D}" type="sibTrans" cxnId="{91E657CF-8618-4366-9BC5-0A56038BCC7A}">
      <dgm:prSet/>
      <dgm:spPr/>
      <dgm:t>
        <a:bodyPr/>
        <a:lstStyle/>
        <a:p>
          <a:endParaRPr lang="en-US" sz="1600"/>
        </a:p>
      </dgm:t>
    </dgm:pt>
    <dgm:pt modelId="{D6B5C7E0-1466-43D7-966B-7AF438D98B7F}" type="pres">
      <dgm:prSet presAssocID="{4557F8C9-F9C2-468C-A713-03B3CF42A557}" presName="Name0" presStyleCnt="0">
        <dgm:presLayoutVars>
          <dgm:dir/>
          <dgm:animLvl val="lvl"/>
          <dgm:resizeHandles val="exact"/>
        </dgm:presLayoutVars>
      </dgm:prSet>
      <dgm:spPr/>
    </dgm:pt>
    <dgm:pt modelId="{CED0F1FF-C448-493F-9FDB-A45AEDACF7D8}" type="pres">
      <dgm:prSet presAssocID="{121BA087-A307-4B67-BCC3-5921D63A9598}" presName="Name8" presStyleCnt="0"/>
      <dgm:spPr/>
    </dgm:pt>
    <dgm:pt modelId="{C39CADE4-4D16-475B-B1E2-28C0C0EB5AE3}" type="pres">
      <dgm:prSet presAssocID="{121BA087-A307-4B67-BCC3-5921D63A9598}" presName="level" presStyleLbl="node1" presStyleIdx="0" presStyleCnt="3" custLinFactNeighborX="125" custLinFactNeighborY="59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532D4-9350-4671-B533-9A5B8E82AFB1}" type="pres">
      <dgm:prSet presAssocID="{121BA087-A307-4B67-BCC3-5921D63A959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82F9B0-48EE-48C5-8145-F6183828E2A1}" type="pres">
      <dgm:prSet presAssocID="{92F730C7-54D6-4B7B-902F-AEF3848F47EE}" presName="Name8" presStyleCnt="0"/>
      <dgm:spPr/>
    </dgm:pt>
    <dgm:pt modelId="{A08C0E83-F9FF-4F3C-8C98-9A177D11295A}" type="pres">
      <dgm:prSet presAssocID="{92F730C7-54D6-4B7B-902F-AEF3848F47EE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FBFAC-B0D8-4EDD-937E-59EEB744919D}" type="pres">
      <dgm:prSet presAssocID="{92F730C7-54D6-4B7B-902F-AEF3848F47E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17E54-4DA1-4A2E-BA6D-9A746A0AD8DB}" type="pres">
      <dgm:prSet presAssocID="{6DEF5B40-E16D-4483-B88C-005928DE7569}" presName="Name8" presStyleCnt="0"/>
      <dgm:spPr/>
    </dgm:pt>
    <dgm:pt modelId="{B078431B-4A20-41BA-8A70-322A5E78A11B}" type="pres">
      <dgm:prSet presAssocID="{6DEF5B40-E16D-4483-B88C-005928DE7569}" presName="level" presStyleLbl="node1" presStyleIdx="2" presStyleCnt="3" custScaleX="100121" custScaleY="1380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C9E34-03BD-4914-BE08-4926746BC773}" type="pres">
      <dgm:prSet presAssocID="{6DEF5B40-E16D-4483-B88C-005928DE756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F40613-F13E-4264-95BE-E27AA0FA05E1}" srcId="{4557F8C9-F9C2-468C-A713-03B3CF42A557}" destId="{92F730C7-54D6-4B7B-902F-AEF3848F47EE}" srcOrd="1" destOrd="0" parTransId="{7C013BD5-C0A4-412B-BDAF-3F9758E04D08}" sibTransId="{22F132BC-28B7-4560-A7AA-426353ED3858}"/>
    <dgm:cxn modelId="{91E657CF-8618-4366-9BC5-0A56038BCC7A}" srcId="{4557F8C9-F9C2-468C-A713-03B3CF42A557}" destId="{6DEF5B40-E16D-4483-B88C-005928DE7569}" srcOrd="2" destOrd="0" parTransId="{5AA52D74-7571-47C1-B69C-142448DD8CDC}" sibTransId="{5EBD4CC2-52CC-48BB-9779-C83775CF178D}"/>
    <dgm:cxn modelId="{4D4F5A13-0A49-443A-8795-9B534B17A27A}" type="presOf" srcId="{121BA087-A307-4B67-BCC3-5921D63A9598}" destId="{C39CADE4-4D16-475B-B1E2-28C0C0EB5AE3}" srcOrd="0" destOrd="0" presId="urn:microsoft.com/office/officeart/2005/8/layout/pyramid3"/>
    <dgm:cxn modelId="{4B6864E1-EF7B-4A8F-8932-2B51AAFB8086}" type="presOf" srcId="{121BA087-A307-4B67-BCC3-5921D63A9598}" destId="{C16532D4-9350-4671-B533-9A5B8E82AFB1}" srcOrd="1" destOrd="0" presId="urn:microsoft.com/office/officeart/2005/8/layout/pyramid3"/>
    <dgm:cxn modelId="{4B607043-D7CE-4D7B-951A-E882CD5C8952}" type="presOf" srcId="{92F730C7-54D6-4B7B-902F-AEF3848F47EE}" destId="{367FBFAC-B0D8-4EDD-937E-59EEB744919D}" srcOrd="1" destOrd="0" presId="urn:microsoft.com/office/officeart/2005/8/layout/pyramid3"/>
    <dgm:cxn modelId="{4A0F93C5-50AF-4BA0-A71F-0FBAF7ABC707}" type="presOf" srcId="{92F730C7-54D6-4B7B-902F-AEF3848F47EE}" destId="{A08C0E83-F9FF-4F3C-8C98-9A177D11295A}" srcOrd="0" destOrd="0" presId="urn:microsoft.com/office/officeart/2005/8/layout/pyramid3"/>
    <dgm:cxn modelId="{384E7835-EA61-4ECF-84AC-729CEFEB9BE9}" type="presOf" srcId="{4557F8C9-F9C2-468C-A713-03B3CF42A557}" destId="{D6B5C7E0-1466-43D7-966B-7AF438D98B7F}" srcOrd="0" destOrd="0" presId="urn:microsoft.com/office/officeart/2005/8/layout/pyramid3"/>
    <dgm:cxn modelId="{A718EF99-7DCC-4DD5-A1CE-F028C216B012}" srcId="{4557F8C9-F9C2-468C-A713-03B3CF42A557}" destId="{121BA087-A307-4B67-BCC3-5921D63A9598}" srcOrd="0" destOrd="0" parTransId="{C5471909-1E07-4EA7-AF3C-C074517C3660}" sibTransId="{0845F1FC-B688-41D7-BFCB-2C770F26C488}"/>
    <dgm:cxn modelId="{253E29A6-44C3-460A-A181-4B45A2348C03}" type="presOf" srcId="{6DEF5B40-E16D-4483-B88C-005928DE7569}" destId="{B078431B-4A20-41BA-8A70-322A5E78A11B}" srcOrd="0" destOrd="0" presId="urn:microsoft.com/office/officeart/2005/8/layout/pyramid3"/>
    <dgm:cxn modelId="{D2E04AF3-FEDD-4370-AA3C-922C8FF74E4D}" type="presOf" srcId="{6DEF5B40-E16D-4483-B88C-005928DE7569}" destId="{CF5C9E34-03BD-4914-BE08-4926746BC773}" srcOrd="1" destOrd="0" presId="urn:microsoft.com/office/officeart/2005/8/layout/pyramid3"/>
    <dgm:cxn modelId="{F21A59BB-946D-44FE-A7CD-D068B24B386C}" type="presParOf" srcId="{D6B5C7E0-1466-43D7-966B-7AF438D98B7F}" destId="{CED0F1FF-C448-493F-9FDB-A45AEDACF7D8}" srcOrd="0" destOrd="0" presId="urn:microsoft.com/office/officeart/2005/8/layout/pyramid3"/>
    <dgm:cxn modelId="{267AB545-7F00-4090-8EE7-034F77C5E644}" type="presParOf" srcId="{CED0F1FF-C448-493F-9FDB-A45AEDACF7D8}" destId="{C39CADE4-4D16-475B-B1E2-28C0C0EB5AE3}" srcOrd="0" destOrd="0" presId="urn:microsoft.com/office/officeart/2005/8/layout/pyramid3"/>
    <dgm:cxn modelId="{FD45731A-7951-4B35-8D94-0176C493F6FC}" type="presParOf" srcId="{CED0F1FF-C448-493F-9FDB-A45AEDACF7D8}" destId="{C16532D4-9350-4671-B533-9A5B8E82AFB1}" srcOrd="1" destOrd="0" presId="urn:microsoft.com/office/officeart/2005/8/layout/pyramid3"/>
    <dgm:cxn modelId="{6A470268-0DE7-4759-971F-A1253657B091}" type="presParOf" srcId="{D6B5C7E0-1466-43D7-966B-7AF438D98B7F}" destId="{A082F9B0-48EE-48C5-8145-F6183828E2A1}" srcOrd="1" destOrd="0" presId="urn:microsoft.com/office/officeart/2005/8/layout/pyramid3"/>
    <dgm:cxn modelId="{6E67D065-C1E6-4594-A8F1-EE915AB5FCCA}" type="presParOf" srcId="{A082F9B0-48EE-48C5-8145-F6183828E2A1}" destId="{A08C0E83-F9FF-4F3C-8C98-9A177D11295A}" srcOrd="0" destOrd="0" presId="urn:microsoft.com/office/officeart/2005/8/layout/pyramid3"/>
    <dgm:cxn modelId="{48B69C97-8A42-436C-B0CC-66FE74E29F09}" type="presParOf" srcId="{A082F9B0-48EE-48C5-8145-F6183828E2A1}" destId="{367FBFAC-B0D8-4EDD-937E-59EEB744919D}" srcOrd="1" destOrd="0" presId="urn:microsoft.com/office/officeart/2005/8/layout/pyramid3"/>
    <dgm:cxn modelId="{4F1029EF-9BE8-413F-A5EE-BD45CA3F893D}" type="presParOf" srcId="{D6B5C7E0-1466-43D7-966B-7AF438D98B7F}" destId="{68017E54-4DA1-4A2E-BA6D-9A746A0AD8DB}" srcOrd="2" destOrd="0" presId="urn:microsoft.com/office/officeart/2005/8/layout/pyramid3"/>
    <dgm:cxn modelId="{0D76695B-E36D-4CA5-A0CE-0969647533D3}" type="presParOf" srcId="{68017E54-4DA1-4A2E-BA6D-9A746A0AD8DB}" destId="{B078431B-4A20-41BA-8A70-322A5E78A11B}" srcOrd="0" destOrd="0" presId="urn:microsoft.com/office/officeart/2005/8/layout/pyramid3"/>
    <dgm:cxn modelId="{2C956522-40A0-49E8-979B-BD90C32839D8}" type="presParOf" srcId="{68017E54-4DA1-4A2E-BA6D-9A746A0AD8DB}" destId="{CF5C9E34-03BD-4914-BE08-4926746BC773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1E248-AFAD-4DE8-89FE-F5ECD12A4895}">
      <dsp:nvSpPr>
        <dsp:cNvPr id="0" name=""/>
        <dsp:cNvSpPr/>
      </dsp:nvSpPr>
      <dsp:spPr>
        <a:xfrm>
          <a:off x="3608844" y="1614"/>
          <a:ext cx="1159724" cy="75382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2014-15</a:t>
          </a:r>
          <a:r>
            <a:rPr lang="en-GB" sz="1600" kern="1200" dirty="0" smtClean="0"/>
            <a:t> IDEA formed</a:t>
          </a:r>
          <a:endParaRPr lang="en-GB" sz="1600" kern="1200" dirty="0"/>
        </a:p>
      </dsp:txBody>
      <dsp:txXfrm>
        <a:off x="3645643" y="38413"/>
        <a:ext cx="1086126" cy="680223"/>
      </dsp:txXfrm>
    </dsp:sp>
    <dsp:sp modelId="{F78C5B3B-9B38-40BC-9D7D-CD90628FAFB8}">
      <dsp:nvSpPr>
        <dsp:cNvPr id="0" name=""/>
        <dsp:cNvSpPr/>
      </dsp:nvSpPr>
      <dsp:spPr>
        <a:xfrm>
          <a:off x="2412445" y="378525"/>
          <a:ext cx="3552522" cy="3552522"/>
        </a:xfrm>
        <a:custGeom>
          <a:avLst/>
          <a:gdLst/>
          <a:ahLst/>
          <a:cxnLst/>
          <a:rect l="0" t="0" r="0" b="0"/>
          <a:pathLst>
            <a:path>
              <a:moveTo>
                <a:pt x="2472887" y="142304"/>
              </a:moveTo>
              <a:arcTo wR="1776261" hR="1776261" stAng="17585440" swAng="733040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0DA320-46EB-437C-8A66-EB2AEA7398E8}">
      <dsp:nvSpPr>
        <dsp:cNvPr id="0" name=""/>
        <dsp:cNvSpPr/>
      </dsp:nvSpPr>
      <dsp:spPr>
        <a:xfrm>
          <a:off x="4912333" y="781131"/>
          <a:ext cx="1629320" cy="97104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2015-16</a:t>
          </a:r>
          <a:r>
            <a:rPr lang="en-GB" sz="1200" b="1" kern="1200" dirty="0" smtClean="0"/>
            <a:t> DISCOVERY </a:t>
          </a:r>
          <a:r>
            <a:rPr lang="en-GB" sz="1050" kern="1200" dirty="0" smtClean="0"/>
            <a:t>Create a </a:t>
          </a:r>
          <a:r>
            <a:rPr lang="en-GB" sz="1400" b="1" kern="1200" dirty="0" smtClean="0"/>
            <a:t>culture, language and behaviour </a:t>
          </a:r>
          <a:r>
            <a:rPr lang="en-GB" sz="1050" kern="1200" dirty="0" smtClean="0"/>
            <a:t>towards VBHC</a:t>
          </a:r>
          <a:endParaRPr lang="en-GB" sz="1050" kern="1200" dirty="0"/>
        </a:p>
      </dsp:txBody>
      <dsp:txXfrm>
        <a:off x="4959736" y="828534"/>
        <a:ext cx="1534514" cy="876243"/>
      </dsp:txXfrm>
    </dsp:sp>
    <dsp:sp modelId="{9C3C1BC6-DDCA-4047-ADB4-6C27446B6C19}">
      <dsp:nvSpPr>
        <dsp:cNvPr id="0" name=""/>
        <dsp:cNvSpPr/>
      </dsp:nvSpPr>
      <dsp:spPr>
        <a:xfrm>
          <a:off x="2412445" y="378525"/>
          <a:ext cx="3552522" cy="3552522"/>
        </a:xfrm>
        <a:custGeom>
          <a:avLst/>
          <a:gdLst/>
          <a:ahLst/>
          <a:cxnLst/>
          <a:rect l="0" t="0" r="0" b="0"/>
          <a:pathLst>
            <a:path>
              <a:moveTo>
                <a:pt x="3537317" y="1544346"/>
              </a:moveTo>
              <a:arcTo wR="1776261" hR="1776261" stAng="21149871" swAng="1024862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54CAA1-FAD4-407A-B363-D679C8261785}">
      <dsp:nvSpPr>
        <dsp:cNvPr id="0" name=""/>
        <dsp:cNvSpPr/>
      </dsp:nvSpPr>
      <dsp:spPr>
        <a:xfrm>
          <a:off x="4964503" y="2619819"/>
          <a:ext cx="1524979" cy="84619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2016-17 PREPARATION </a:t>
          </a:r>
          <a:r>
            <a:rPr lang="en-GB" sz="1400" kern="1200" dirty="0" smtClean="0"/>
            <a:t>Intention | Started to change</a:t>
          </a:r>
          <a:endParaRPr lang="en-GB" sz="1400" kern="1200" dirty="0"/>
        </a:p>
      </dsp:txBody>
      <dsp:txXfrm>
        <a:off x="5005811" y="2661127"/>
        <a:ext cx="1442363" cy="763578"/>
      </dsp:txXfrm>
    </dsp:sp>
    <dsp:sp modelId="{97645078-281A-4951-880D-68741FF2366E}">
      <dsp:nvSpPr>
        <dsp:cNvPr id="0" name=""/>
        <dsp:cNvSpPr/>
      </dsp:nvSpPr>
      <dsp:spPr>
        <a:xfrm>
          <a:off x="2412445" y="378525"/>
          <a:ext cx="3552522" cy="3552522"/>
        </a:xfrm>
        <a:custGeom>
          <a:avLst/>
          <a:gdLst/>
          <a:ahLst/>
          <a:cxnLst/>
          <a:rect l="0" t="0" r="0" b="0"/>
          <a:pathLst>
            <a:path>
              <a:moveTo>
                <a:pt x="2864471" y="3180149"/>
              </a:moveTo>
              <a:arcTo wR="1776261" hR="1776261" stAng="3133158" swAng="845148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D077B0-38C6-4FA5-BF57-8D58E29064B2}">
      <dsp:nvSpPr>
        <dsp:cNvPr id="0" name=""/>
        <dsp:cNvSpPr/>
      </dsp:nvSpPr>
      <dsp:spPr>
        <a:xfrm>
          <a:off x="3608844" y="3554137"/>
          <a:ext cx="1159724" cy="75382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/>
            <a:t>2017-18</a:t>
          </a:r>
          <a:r>
            <a:rPr lang="en-GB" sz="1100" kern="1200" dirty="0" smtClean="0"/>
            <a:t> ACTION Practice and grow</a:t>
          </a:r>
          <a:endParaRPr lang="en-GB" sz="1100" kern="1200" dirty="0"/>
        </a:p>
      </dsp:txBody>
      <dsp:txXfrm>
        <a:off x="3645643" y="3590936"/>
        <a:ext cx="1086126" cy="680223"/>
      </dsp:txXfrm>
    </dsp:sp>
    <dsp:sp modelId="{987C44C5-F0EB-452F-BD21-03E4358A392D}">
      <dsp:nvSpPr>
        <dsp:cNvPr id="0" name=""/>
        <dsp:cNvSpPr/>
      </dsp:nvSpPr>
      <dsp:spPr>
        <a:xfrm>
          <a:off x="2412445" y="378525"/>
          <a:ext cx="3552522" cy="3552522"/>
        </a:xfrm>
        <a:custGeom>
          <a:avLst/>
          <a:gdLst/>
          <a:ahLst/>
          <a:cxnLst/>
          <a:rect l="0" t="0" r="0" b="0"/>
          <a:pathLst>
            <a:path>
              <a:moveTo>
                <a:pt x="1050000" y="3397263"/>
              </a:moveTo>
              <a:arcTo wR="1776261" hR="1776261" stAng="6848034" swAng="927236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B30CA8-8FBB-4381-8892-AB0D9E175FAD}">
      <dsp:nvSpPr>
        <dsp:cNvPr id="0" name=""/>
        <dsp:cNvSpPr/>
      </dsp:nvSpPr>
      <dsp:spPr>
        <a:xfrm>
          <a:off x="1942738" y="2667789"/>
          <a:ext cx="1415362" cy="75025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2018-2019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SCALE &amp; ALIGN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to priorities against IMTP | C Futures</a:t>
          </a:r>
          <a:endParaRPr lang="en-GB" sz="1000" kern="1200" dirty="0"/>
        </a:p>
      </dsp:txBody>
      <dsp:txXfrm>
        <a:off x="1979362" y="2704413"/>
        <a:ext cx="1342114" cy="677007"/>
      </dsp:txXfrm>
    </dsp:sp>
    <dsp:sp modelId="{5EEB909E-908F-4BA8-906F-260993513198}">
      <dsp:nvSpPr>
        <dsp:cNvPr id="0" name=""/>
        <dsp:cNvSpPr/>
      </dsp:nvSpPr>
      <dsp:spPr>
        <a:xfrm>
          <a:off x="2412445" y="378525"/>
          <a:ext cx="3552522" cy="3552522"/>
        </a:xfrm>
        <a:custGeom>
          <a:avLst/>
          <a:gdLst/>
          <a:ahLst/>
          <a:cxnLst/>
          <a:rect l="0" t="0" r="0" b="0"/>
          <a:pathLst>
            <a:path>
              <a:moveTo>
                <a:pt x="29864" y="2100612"/>
              </a:moveTo>
              <a:arcTo wR="1776261" hR="1776261" stAng="10168714" swAng="1151992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C5EC7E-F6E2-482B-BE39-1DC3EF94C397}">
      <dsp:nvSpPr>
        <dsp:cNvPr id="0" name=""/>
        <dsp:cNvSpPr/>
      </dsp:nvSpPr>
      <dsp:spPr>
        <a:xfrm>
          <a:off x="1925782" y="836570"/>
          <a:ext cx="1449273" cy="86017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2019-20 SO WHAT </a:t>
          </a:r>
          <a:r>
            <a:rPr lang="en-GB" sz="1400" kern="1200" dirty="0" smtClean="0"/>
            <a:t>- </a:t>
          </a:r>
          <a:r>
            <a:rPr lang="en-GB" sz="1200" kern="1200" dirty="0" smtClean="0"/>
            <a:t>Understand impact and benefits realised</a:t>
          </a:r>
          <a:endParaRPr lang="en-GB" sz="1400" kern="1200" dirty="0"/>
        </a:p>
      </dsp:txBody>
      <dsp:txXfrm>
        <a:off x="1967772" y="878560"/>
        <a:ext cx="1365293" cy="776190"/>
      </dsp:txXfrm>
    </dsp:sp>
    <dsp:sp modelId="{E5DC294E-61E6-4919-AF6A-9DF71E18BC88}">
      <dsp:nvSpPr>
        <dsp:cNvPr id="0" name=""/>
        <dsp:cNvSpPr/>
      </dsp:nvSpPr>
      <dsp:spPr>
        <a:xfrm>
          <a:off x="2412445" y="378525"/>
          <a:ext cx="3552522" cy="3552522"/>
        </a:xfrm>
        <a:custGeom>
          <a:avLst/>
          <a:gdLst/>
          <a:ahLst/>
          <a:cxnLst/>
          <a:rect l="0" t="0" r="0" b="0"/>
          <a:pathLst>
            <a:path>
              <a:moveTo>
                <a:pt x="694667" y="367269"/>
              </a:moveTo>
              <a:arcTo wR="1776261" hR="1776261" stAng="13949330" swAng="832916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CADE4-4D16-475B-B1E2-28C0C0EB5AE3}">
      <dsp:nvSpPr>
        <dsp:cNvPr id="0" name=""/>
        <dsp:cNvSpPr/>
      </dsp:nvSpPr>
      <dsp:spPr>
        <a:xfrm rot="10800000">
          <a:off x="0" y="7036"/>
          <a:ext cx="6854622" cy="1180555"/>
        </a:xfrm>
        <a:prstGeom prst="trapezoid">
          <a:avLst>
            <a:gd name="adj" fmla="val 85873"/>
          </a:avLst>
        </a:prstGeom>
        <a:solidFill>
          <a:srgbClr val="60C1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GB" sz="1400" b="1" i="0" u="sng" strike="noStrike" kern="1200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PATIENT</a:t>
          </a:r>
          <a:r>
            <a:rPr kumimoji="0" lang="en-GB" sz="1400" b="1" i="0" u="none" strike="noStrike" kern="1200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rPr>
            <a:t/>
          </a:r>
          <a:br>
            <a:rPr kumimoji="0" lang="en-GB" sz="1400" b="1" i="0" u="none" strike="noStrike" kern="1200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rPr>
          </a:br>
          <a:r>
            <a:rPr kumimoji="0" lang="en-GB" sz="1400" b="1" i="0" u="none" strike="noStrike" kern="1200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Ultimate goal </a:t>
          </a:r>
          <a:r>
            <a:rPr kumimoji="0" lang="en-GB" sz="1400" b="0" i="0" u="none" strike="noStrike" kern="1200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- putting the PATIENT at the centre, using patient and clinical outcomes to inform the requirement, and good measurement to evidence improved outcomes</a:t>
          </a:r>
          <a:r>
            <a:rPr kumimoji="0" lang="en-GB" sz="1400" b="0" i="0" u="none" strike="noStrike" kern="1200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rPr>
            <a:t>. </a:t>
          </a:r>
          <a:r>
            <a:rPr kumimoji="0" lang="en-GB" sz="1400" b="0" i="0" u="none" strike="noStrike" kern="1200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B</a:t>
          </a:r>
          <a:r>
            <a:rPr kumimoji="0" lang="en-GB" altLang="en-US" sz="1400" b="0" i="0" u="none" strike="noStrike" kern="1200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roader socioeconomic considerations</a:t>
          </a:r>
          <a:endParaRPr lang="en-US" sz="14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10800000">
        <a:off x="1199558" y="7036"/>
        <a:ext cx="4455504" cy="1180555"/>
      </dsp:txXfrm>
    </dsp:sp>
    <dsp:sp modelId="{A08C0E83-F9FF-4F3C-8C98-9A177D11295A}">
      <dsp:nvSpPr>
        <dsp:cNvPr id="0" name=""/>
        <dsp:cNvSpPr/>
      </dsp:nvSpPr>
      <dsp:spPr>
        <a:xfrm rot="10800000">
          <a:off x="1013781" y="1180555"/>
          <a:ext cx="4827059" cy="1180555"/>
        </a:xfrm>
        <a:prstGeom prst="trapezoid">
          <a:avLst>
            <a:gd name="adj" fmla="val 85873"/>
          </a:avLst>
        </a:prstGeom>
        <a:solidFill>
          <a:srgbClr val="3F41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GB" sz="1400" b="1" i="0" u="sng" strike="noStrike" kern="1200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PROCESS</a:t>
          </a:r>
          <a:r>
            <a:rPr kumimoji="0" lang="en-GB" sz="1400" b="0" i="0" u="none" strike="noStrike" kern="1200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GB" sz="1400" b="0" i="0" u="none" strike="noStrike" kern="1200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Greater transparency and assessment of cost beyond product. Focus on leaner processes, avoid unnecessary cost, </a:t>
          </a:r>
          <a:r>
            <a:rPr kumimoji="0" lang="en-GB" sz="1400" b="0" i="0" u="none" strike="noStrike" kern="1200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increase efficiency, TDABC/PLICS</a:t>
          </a:r>
          <a:endParaRPr lang="en-US" sz="1400" kern="1200" dirty="0">
            <a:solidFill>
              <a:schemeClr val="bg1"/>
            </a:solidFill>
          </a:endParaRPr>
        </a:p>
      </dsp:txBody>
      <dsp:txXfrm rot="-10800000">
        <a:off x="1858516" y="1180555"/>
        <a:ext cx="3137588" cy="1180555"/>
      </dsp:txXfrm>
    </dsp:sp>
    <dsp:sp modelId="{B078431B-4A20-41BA-8A70-322A5E78A11B}">
      <dsp:nvSpPr>
        <dsp:cNvPr id="0" name=""/>
        <dsp:cNvSpPr/>
      </dsp:nvSpPr>
      <dsp:spPr>
        <a:xfrm rot="10800000">
          <a:off x="2025869" y="2361111"/>
          <a:ext cx="2802883" cy="1630016"/>
        </a:xfrm>
        <a:prstGeom prst="trapezoid">
          <a:avLst>
            <a:gd name="adj" fmla="val 85873"/>
          </a:avLst>
        </a:prstGeom>
        <a:solidFill>
          <a:srgbClr val="E836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GB" sz="1400" b="1" i="0" u="sng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PRODUCT</a:t>
          </a:r>
          <a:r>
            <a:rPr kumimoji="0" lang="en-GB" sz="1400" b="0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GB" sz="1400" b="0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Best price above quality threshold.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GB" sz="1400" b="0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Well proven and still appropriate,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GB" sz="1400" b="0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 based primarily on up-front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GB" sz="1400" b="0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purchase costs. 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10800000">
        <a:off x="2025869" y="2361111"/>
        <a:ext cx="2802883" cy="1630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DEADC-3AD3-4D63-A1ED-5819B2ACD2DF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C6B66-C1F7-43AF-AF80-9A49682AC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64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ADC413-7CEE-4CA5-8E21-2E7DADC2B0A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328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25B3-3634-4CAF-BA5F-A59F95059D4F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5A9C-5ECB-48FC-A6E4-7A7B95904A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75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25B3-3634-4CAF-BA5F-A59F95059D4F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5A9C-5ECB-48FC-A6E4-7A7B95904A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50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25B3-3634-4CAF-BA5F-A59F95059D4F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5A9C-5ECB-48FC-A6E4-7A7B95904A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047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6960-E826-2A47-8BA5-FDD5A312AD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541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6960-E826-2A47-8BA5-FDD5A312AD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625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6960-E826-2A47-8BA5-FDD5A312AD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61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6960-E826-2A47-8BA5-FDD5A312AD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74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6960-E826-2A47-8BA5-FDD5A312AD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403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6960-E826-2A47-8BA5-FDD5A312AD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06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6960-E826-2A47-8BA5-FDD5A312AD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534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3" indent="0">
              <a:buNone/>
              <a:defRPr sz="1400"/>
            </a:lvl2pPr>
            <a:lvl3pPr marL="914406" indent="0">
              <a:buNone/>
              <a:defRPr sz="1200"/>
            </a:lvl3pPr>
            <a:lvl4pPr marL="1371609" indent="0">
              <a:buNone/>
              <a:defRPr sz="1000"/>
            </a:lvl4pPr>
            <a:lvl5pPr marL="1828812" indent="0">
              <a:buNone/>
              <a:defRPr sz="1000"/>
            </a:lvl5pPr>
            <a:lvl6pPr marL="2286015" indent="0">
              <a:buNone/>
              <a:defRPr sz="1000"/>
            </a:lvl6pPr>
            <a:lvl7pPr marL="2743218" indent="0">
              <a:buNone/>
              <a:defRPr sz="1000"/>
            </a:lvl7pPr>
            <a:lvl8pPr marL="3200421" indent="0">
              <a:buNone/>
              <a:defRPr sz="1000"/>
            </a:lvl8pPr>
            <a:lvl9pPr marL="3657624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6960-E826-2A47-8BA5-FDD5A312AD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47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25B3-3634-4CAF-BA5F-A59F95059D4F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5A9C-5ECB-48FC-A6E4-7A7B95904A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424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3" indent="0">
              <a:buNone/>
              <a:defRPr sz="2800"/>
            </a:lvl2pPr>
            <a:lvl3pPr marL="914406" indent="0">
              <a:buNone/>
              <a:defRPr sz="2400"/>
            </a:lvl3pPr>
            <a:lvl4pPr marL="1371609" indent="0">
              <a:buNone/>
              <a:defRPr sz="2000"/>
            </a:lvl4pPr>
            <a:lvl5pPr marL="1828812" indent="0">
              <a:buNone/>
              <a:defRPr sz="2000"/>
            </a:lvl5pPr>
            <a:lvl6pPr marL="2286015" indent="0">
              <a:buNone/>
              <a:defRPr sz="2000"/>
            </a:lvl6pPr>
            <a:lvl7pPr marL="2743218" indent="0">
              <a:buNone/>
              <a:defRPr sz="2000"/>
            </a:lvl7pPr>
            <a:lvl8pPr marL="3200421" indent="0">
              <a:buNone/>
              <a:defRPr sz="2000"/>
            </a:lvl8pPr>
            <a:lvl9pPr marL="3657624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3" indent="0">
              <a:buNone/>
              <a:defRPr sz="1400"/>
            </a:lvl2pPr>
            <a:lvl3pPr marL="914406" indent="0">
              <a:buNone/>
              <a:defRPr sz="1200"/>
            </a:lvl3pPr>
            <a:lvl4pPr marL="1371609" indent="0">
              <a:buNone/>
              <a:defRPr sz="1000"/>
            </a:lvl4pPr>
            <a:lvl5pPr marL="1828812" indent="0">
              <a:buNone/>
              <a:defRPr sz="1000"/>
            </a:lvl5pPr>
            <a:lvl6pPr marL="2286015" indent="0">
              <a:buNone/>
              <a:defRPr sz="1000"/>
            </a:lvl6pPr>
            <a:lvl7pPr marL="2743218" indent="0">
              <a:buNone/>
              <a:defRPr sz="1000"/>
            </a:lvl7pPr>
            <a:lvl8pPr marL="3200421" indent="0">
              <a:buNone/>
              <a:defRPr sz="1000"/>
            </a:lvl8pPr>
            <a:lvl9pPr marL="3657624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6960-E826-2A47-8BA5-FDD5A312AD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276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6960-E826-2A47-8BA5-FDD5A312AD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460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6960-E826-2A47-8BA5-FDD5A312AD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242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tatement">
  <p:cSld name="Closing Statem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1708407" y="6574832"/>
            <a:ext cx="413372" cy="223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2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2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2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2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2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2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2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2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2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59501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786" y="6391189"/>
            <a:ext cx="564711" cy="365125"/>
          </a:xfrm>
        </p:spPr>
        <p:txBody>
          <a:bodyPr/>
          <a:lstStyle>
            <a:lvl1pPr>
              <a:defRPr sz="1452" b="1"/>
            </a:lvl1pPr>
          </a:lstStyle>
          <a:p>
            <a:fld id="{FD7E6960-E826-2A47-8BA5-FDD5A312ADB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8377" y="225788"/>
            <a:ext cx="12009120" cy="0"/>
          </a:xfrm>
          <a:prstGeom prst="line">
            <a:avLst/>
          </a:prstGeom>
          <a:ln w="57150">
            <a:solidFill>
              <a:srgbClr val="2C3E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t="8063" b="8097"/>
          <a:stretch/>
        </p:blipFill>
        <p:spPr>
          <a:xfrm>
            <a:off x="37135" y="6026933"/>
            <a:ext cx="1864187" cy="81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57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>
            <a:normAutofit/>
          </a:bodyPr>
          <a:lstStyle>
            <a:lvl1pPr algn="l">
              <a:defRPr sz="2000" b="1" cap="all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25B3-3634-4CAF-BA5F-A59F95059D4F}" type="datetimeFigureOut">
              <a:rPr lang="en-GB" smtClean="0"/>
              <a:t>09/09/2019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5A9C-5ECB-48FC-A6E4-7A7B95904A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177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25B3-3634-4CAF-BA5F-A59F95059D4F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5A9C-5ECB-48FC-A6E4-7A7B95904A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709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2"/>
          </a:xfrm>
        </p:spPr>
        <p:txBody>
          <a:bodyPr anchor="b"/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9" indent="0">
              <a:buNone/>
              <a:defRPr sz="2000" b="1"/>
            </a:lvl2pPr>
            <a:lvl3pPr marL="914417" indent="0">
              <a:buNone/>
              <a:defRPr sz="1800" b="1"/>
            </a:lvl3pPr>
            <a:lvl4pPr marL="1371626" indent="0">
              <a:buNone/>
              <a:defRPr sz="1600" b="1"/>
            </a:lvl4pPr>
            <a:lvl5pPr marL="1828835" indent="0">
              <a:buNone/>
              <a:defRPr sz="1600" b="1"/>
            </a:lvl5pPr>
            <a:lvl6pPr marL="2286044" indent="0">
              <a:buNone/>
              <a:defRPr sz="1600" b="1"/>
            </a:lvl6pPr>
            <a:lvl7pPr marL="2743252" indent="0">
              <a:buNone/>
              <a:defRPr sz="1600" b="1"/>
            </a:lvl7pPr>
            <a:lvl8pPr marL="3200461" indent="0">
              <a:buNone/>
              <a:defRPr sz="1600" b="1"/>
            </a:lvl8pPr>
            <a:lvl9pPr marL="365766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8" cy="395128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4" cy="639762"/>
          </a:xfrm>
        </p:spPr>
        <p:txBody>
          <a:bodyPr anchor="b"/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9" indent="0">
              <a:buNone/>
              <a:defRPr sz="2000" b="1"/>
            </a:lvl2pPr>
            <a:lvl3pPr marL="914417" indent="0">
              <a:buNone/>
              <a:defRPr sz="1800" b="1"/>
            </a:lvl3pPr>
            <a:lvl4pPr marL="1371626" indent="0">
              <a:buNone/>
              <a:defRPr sz="1600" b="1"/>
            </a:lvl4pPr>
            <a:lvl5pPr marL="1828835" indent="0">
              <a:buNone/>
              <a:defRPr sz="1600" b="1"/>
            </a:lvl5pPr>
            <a:lvl6pPr marL="2286044" indent="0">
              <a:buNone/>
              <a:defRPr sz="1600" b="1"/>
            </a:lvl6pPr>
            <a:lvl7pPr marL="2743252" indent="0">
              <a:buNone/>
              <a:defRPr sz="1600" b="1"/>
            </a:lvl7pPr>
            <a:lvl8pPr marL="3200461" indent="0">
              <a:buNone/>
              <a:defRPr sz="1600" b="1"/>
            </a:lvl8pPr>
            <a:lvl9pPr marL="365766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4" cy="395128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25B3-3634-4CAF-BA5F-A59F95059D4F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5A9C-5ECB-48FC-A6E4-7A7B95904A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568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25B3-3634-4CAF-BA5F-A59F95059D4F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5A9C-5ECB-48FC-A6E4-7A7B95904A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909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25B3-3634-4CAF-BA5F-A59F95059D4F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5A9C-5ECB-48FC-A6E4-7A7B95904A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30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9" indent="0">
              <a:buNone/>
              <a:defRPr sz="1200"/>
            </a:lvl2pPr>
            <a:lvl3pPr marL="914417" indent="0">
              <a:buNone/>
              <a:defRPr sz="1000"/>
            </a:lvl3pPr>
            <a:lvl4pPr marL="1371626" indent="0">
              <a:buNone/>
              <a:defRPr sz="900"/>
            </a:lvl4pPr>
            <a:lvl5pPr marL="1828835" indent="0">
              <a:buNone/>
              <a:defRPr sz="900"/>
            </a:lvl5pPr>
            <a:lvl6pPr marL="2286044" indent="0">
              <a:buNone/>
              <a:defRPr sz="900"/>
            </a:lvl6pPr>
            <a:lvl7pPr marL="2743252" indent="0">
              <a:buNone/>
              <a:defRPr sz="900"/>
            </a:lvl7pPr>
            <a:lvl8pPr marL="3200461" indent="0">
              <a:buNone/>
              <a:defRPr sz="900"/>
            </a:lvl8pPr>
            <a:lvl9pPr marL="3657669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25B3-3634-4CAF-BA5F-A59F95059D4F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5A9C-5ECB-48FC-A6E4-7A7B95904A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2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9" indent="0">
              <a:buNone/>
              <a:defRPr sz="2800"/>
            </a:lvl2pPr>
            <a:lvl3pPr marL="914417" indent="0">
              <a:buNone/>
              <a:defRPr sz="2400"/>
            </a:lvl3pPr>
            <a:lvl4pPr marL="1371626" indent="0">
              <a:buNone/>
              <a:defRPr sz="2000"/>
            </a:lvl4pPr>
            <a:lvl5pPr marL="1828835" indent="0">
              <a:buNone/>
              <a:defRPr sz="2000"/>
            </a:lvl5pPr>
            <a:lvl6pPr marL="2286044" indent="0">
              <a:buNone/>
              <a:defRPr sz="2000"/>
            </a:lvl6pPr>
            <a:lvl7pPr marL="2743252" indent="0">
              <a:buNone/>
              <a:defRPr sz="2000"/>
            </a:lvl7pPr>
            <a:lvl8pPr marL="3200461" indent="0">
              <a:buNone/>
              <a:defRPr sz="2000"/>
            </a:lvl8pPr>
            <a:lvl9pPr marL="365766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9" indent="0">
              <a:buNone/>
              <a:defRPr sz="1200"/>
            </a:lvl2pPr>
            <a:lvl3pPr marL="914417" indent="0">
              <a:buNone/>
              <a:defRPr sz="1000"/>
            </a:lvl3pPr>
            <a:lvl4pPr marL="1371626" indent="0">
              <a:buNone/>
              <a:defRPr sz="900"/>
            </a:lvl4pPr>
            <a:lvl5pPr marL="1828835" indent="0">
              <a:buNone/>
              <a:defRPr sz="900"/>
            </a:lvl5pPr>
            <a:lvl6pPr marL="2286044" indent="0">
              <a:buNone/>
              <a:defRPr sz="900"/>
            </a:lvl6pPr>
            <a:lvl7pPr marL="2743252" indent="0">
              <a:buNone/>
              <a:defRPr sz="900"/>
            </a:lvl7pPr>
            <a:lvl8pPr marL="3200461" indent="0">
              <a:buNone/>
              <a:defRPr sz="900"/>
            </a:lvl8pPr>
            <a:lvl9pPr marL="3657669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25B3-3634-4CAF-BA5F-A59F95059D4F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5A9C-5ECB-48FC-A6E4-7A7B95904A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39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2816 NHS Wales SSP_ Powerpoint - Verdana Click Here.pdf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06"/>
          <a:stretch/>
        </p:blipFill>
        <p:spPr>
          <a:xfrm>
            <a:off x="0" y="4830454"/>
            <a:ext cx="12192000" cy="20844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033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12479"/>
            <a:ext cx="10972800" cy="2993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46651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025B3-3634-4CAF-BA5F-A59F95059D4F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466518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46651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D5A9C-5ECB-48FC-A6E4-7A7B95904A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4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9" rtl="0" eaLnBrk="1" latinLnBrk="0" hangingPunct="1">
        <a:spcBef>
          <a:spcPct val="0"/>
        </a:spcBef>
        <a:buNone/>
        <a:defRPr sz="4000" kern="1200">
          <a:solidFill>
            <a:srgbClr val="15264B"/>
          </a:solidFill>
          <a:latin typeface="+mj-lt"/>
          <a:ea typeface="+mj-ea"/>
          <a:cs typeface="+mj-cs"/>
        </a:defRPr>
      </a:lvl1pPr>
    </p:titleStyle>
    <p:bodyStyle>
      <a:lvl1pPr marL="342906" indent="-342906" algn="l" defTabSz="457209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15264B"/>
          </a:solidFill>
          <a:latin typeface="+mn-lt"/>
          <a:ea typeface="+mn-ea"/>
          <a:cs typeface="+mn-cs"/>
        </a:defRPr>
      </a:lvl1pPr>
      <a:lvl2pPr marL="742964" indent="-285755" algn="l" defTabSz="457209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15264B"/>
          </a:solidFill>
          <a:latin typeface="+mn-lt"/>
          <a:ea typeface="+mn-ea"/>
          <a:cs typeface="+mn-cs"/>
        </a:defRPr>
      </a:lvl2pPr>
      <a:lvl3pPr marL="1143021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5264B"/>
          </a:solidFill>
          <a:latin typeface="+mn-lt"/>
          <a:ea typeface="+mn-ea"/>
          <a:cs typeface="+mn-cs"/>
        </a:defRPr>
      </a:lvl3pPr>
      <a:lvl4pPr marL="1600231" indent="-228604" algn="l" defTabSz="457209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15264B"/>
          </a:solidFill>
          <a:latin typeface="+mn-lt"/>
          <a:ea typeface="+mn-ea"/>
          <a:cs typeface="+mn-cs"/>
        </a:defRPr>
      </a:lvl4pPr>
      <a:lvl5pPr marL="2057439" indent="-228604" algn="l" defTabSz="457209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15264B"/>
          </a:solidFill>
          <a:latin typeface="+mn-lt"/>
          <a:ea typeface="+mn-ea"/>
          <a:cs typeface="+mn-cs"/>
        </a:defRPr>
      </a:lvl5pPr>
      <a:lvl6pPr marL="2514648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7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5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4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7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5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2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9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599" y="6356352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E6960-E826-2A47-8BA5-FDD5A312AD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38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defTabSz="91440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2" indent="-228602" algn="l" defTabSz="91440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4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8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10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1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ames.griffiths@wales.nhs.uk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png"/><Relationship Id="rId5" Type="http://schemas.openxmlformats.org/officeDocument/2006/relationships/image" Target="../media/image4.pn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FD7E6960-E826-2A47-8BA5-FDD5A312ADBF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14772"/>
              <a:t>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7691F29-2EDE-4E75-972D-CE049166D8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73" y="5920567"/>
            <a:ext cx="3155039" cy="857428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605405" y="3435883"/>
            <a:ext cx="7817769" cy="1592937"/>
          </a:xfrm>
          <a:prstGeom prst="rect">
            <a:avLst/>
          </a:prstGeom>
        </p:spPr>
        <p:txBody>
          <a:bodyPr vert="horz" lIns="75629" tIns="37814" rIns="75629" bIns="3781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43058">
              <a:lnSpc>
                <a:spcPct val="125000"/>
              </a:lnSpc>
            </a:pPr>
            <a:r>
              <a:rPr lang="en-GB" sz="1654" b="1" dirty="0">
                <a:solidFill>
                  <a:srgbClr val="E7E6E6">
                    <a:lumMod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James Griffiths</a:t>
            </a:r>
          </a:p>
          <a:p>
            <a:pPr defTabSz="343058">
              <a:lnSpc>
                <a:spcPct val="125000"/>
              </a:lnSpc>
            </a:pPr>
            <a:r>
              <a:rPr lang="en-GB" sz="1323" dirty="0">
                <a:solidFill>
                  <a:srgbClr val="E7E6E6">
                    <a:lumMod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Senior Project Manager Value Based Procurement </a:t>
            </a:r>
          </a:p>
          <a:p>
            <a:pPr defTabSz="343058">
              <a:lnSpc>
                <a:spcPct val="125000"/>
              </a:lnSpc>
            </a:pPr>
            <a:r>
              <a:rPr lang="en-GB" sz="1323" dirty="0">
                <a:solidFill>
                  <a:srgbClr val="E7E6E6">
                    <a:lumMod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NHS Wales Shared Services Partnership - Procurement Services</a:t>
            </a:r>
          </a:p>
          <a:p>
            <a:pPr defTabSz="343058">
              <a:lnSpc>
                <a:spcPct val="125000"/>
              </a:lnSpc>
            </a:pPr>
            <a:r>
              <a:rPr lang="en-GB" sz="1323" dirty="0">
                <a:solidFill>
                  <a:srgbClr val="E7E6E6">
                    <a:lumMod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Email: </a:t>
            </a:r>
            <a:r>
              <a:rPr lang="en-GB" sz="1323" dirty="0">
                <a:solidFill>
                  <a:srgbClr val="E7E6E6">
                    <a:lumMod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james.griffiths@wales.nhs.uk</a:t>
            </a:r>
            <a:endParaRPr lang="en-GB" sz="1323" dirty="0">
              <a:solidFill>
                <a:srgbClr val="E7E6E6">
                  <a:lumMod val="2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343058">
              <a:lnSpc>
                <a:spcPct val="125000"/>
              </a:lnSpc>
            </a:pPr>
            <a:r>
              <a:rPr lang="en-GB" sz="1323" dirty="0">
                <a:solidFill>
                  <a:srgbClr val="E7E6E6">
                    <a:lumMod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Tel: 01495 765120</a:t>
            </a:r>
          </a:p>
        </p:txBody>
      </p:sp>
      <p:sp>
        <p:nvSpPr>
          <p:cNvPr id="18" name="Google Shape;1759;p117"/>
          <p:cNvSpPr txBox="1"/>
          <p:nvPr/>
        </p:nvSpPr>
        <p:spPr>
          <a:xfrm>
            <a:off x="1247731" y="424553"/>
            <a:ext cx="9574240" cy="1059190"/>
          </a:xfrm>
          <a:prstGeom prst="rect">
            <a:avLst/>
          </a:prstGeom>
          <a:solidFill>
            <a:srgbClr val="2C3E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59993" defTabSz="414772"/>
            <a:r>
              <a:rPr lang="en-IN" sz="3266" b="1" dirty="0" smtClean="0">
                <a:solidFill>
                  <a:srgbClr val="FFFFFF"/>
                </a:solidFill>
                <a:latin typeface="Calibri" panose="020F0502020204030204"/>
              </a:rPr>
              <a:t>Value Based Healthcare and Procuring on Outcomes</a:t>
            </a:r>
            <a:endParaRPr sz="3266" dirty="0">
              <a:solidFill>
                <a:prstClr val="black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3596" y="3704898"/>
            <a:ext cx="1972950" cy="1295899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5"/>
          <a:stretch>
            <a:fillRect/>
          </a:stretch>
        </p:blipFill>
        <p:spPr>
          <a:xfrm>
            <a:off x="2650910" y="4650097"/>
            <a:ext cx="1198880" cy="26098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75416" y="2021891"/>
            <a:ext cx="967739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ACHP</a:t>
            </a:r>
            <a:r>
              <a:rPr lang="en-US" sz="2800" dirty="0" smtClean="0">
                <a:solidFill>
                  <a:srgbClr val="002060"/>
                </a:solidFill>
              </a:rPr>
              <a:t>- Professional Development Programme 12</a:t>
            </a:r>
            <a:r>
              <a:rPr lang="en-US" sz="2800" baseline="30000" dirty="0" smtClean="0">
                <a:solidFill>
                  <a:srgbClr val="002060"/>
                </a:solidFill>
              </a:rPr>
              <a:t>th</a:t>
            </a:r>
            <a:r>
              <a:rPr lang="en-US" sz="2800" dirty="0" smtClean="0">
                <a:solidFill>
                  <a:srgbClr val="002060"/>
                </a:solidFill>
              </a:rPr>
              <a:t> September 2019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5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5703" y="123664"/>
            <a:ext cx="9340285" cy="698038"/>
          </a:xfrm>
          <a:solidFill>
            <a:srgbClr val="2C3E72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4899" b="1" dirty="0">
                <a:solidFill>
                  <a:schemeClr val="bg1"/>
                </a:solidFill>
              </a:rPr>
              <a:t>ABUHB Approach - Journey</a:t>
            </a:r>
            <a:endParaRPr lang="en-US" sz="4899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703" y="5978019"/>
            <a:ext cx="2661770" cy="7086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91640" y="6549137"/>
            <a:ext cx="3133493" cy="259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414772"/>
            <a:r>
              <a:rPr lang="en-US" sz="1089" dirty="0">
                <a:solidFill>
                  <a:srgbClr val="002060"/>
                </a:solidFill>
                <a:latin typeface="Calibri" panose="020F0502020204030204"/>
              </a:rPr>
              <a:t>Copyright © ABUHB, VBHC Programme</a:t>
            </a:r>
            <a:endParaRPr lang="en-US" sz="1089" dirty="0">
              <a:solidFill>
                <a:srgbClr val="002060"/>
              </a:solidFill>
              <a:latin typeface="Calibri" panose="020F0502020204030204"/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991175" y="1245074"/>
          <a:ext cx="8467437" cy="4309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175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FD7E6960-E826-2A47-8BA5-FDD5A312ADBF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14772"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7691F29-2EDE-4E75-972D-CE049166D8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73" y="5920567"/>
            <a:ext cx="3155039" cy="857428"/>
          </a:xfrm>
          <a:prstGeom prst="rect">
            <a:avLst/>
          </a:prstGeom>
        </p:spPr>
      </p:pic>
      <p:sp>
        <p:nvSpPr>
          <p:cNvPr id="4" name="Google Shape;1759;p117"/>
          <p:cNvSpPr txBox="1">
            <a:spLocks/>
          </p:cNvSpPr>
          <p:nvPr/>
        </p:nvSpPr>
        <p:spPr>
          <a:xfrm>
            <a:off x="1610044" y="450193"/>
            <a:ext cx="8985767" cy="486579"/>
          </a:xfrm>
          <a:prstGeom prst="rect">
            <a:avLst/>
          </a:prstGeom>
          <a:solidFill>
            <a:srgbClr val="2C3E72"/>
          </a:solidFill>
          <a:ln>
            <a:noFill/>
          </a:ln>
        </p:spPr>
        <p:txBody>
          <a:bodyPr spcFirstLastPara="1" vert="horz" wrap="square" lIns="68569" tIns="68569" rIns="68569" bIns="68569" rtlCol="0" anchor="ctr" anchorCtr="0">
            <a:noAutofit/>
          </a:bodyPr>
          <a:lstStyle>
            <a:lvl1pPr algn="l" defTabSz="91440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0000" defTabSz="311085"/>
            <a:r>
              <a:rPr lang="en-GB" sz="3200" b="1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‘Measuring Outcomes - Why?’</a:t>
            </a:r>
            <a:endParaRPr lang="en-GB" sz="3200" b="1" dirty="0">
              <a:solidFill>
                <a:prstClr val="black"/>
              </a:solidFill>
              <a:latin typeface="+mn-lt"/>
              <a:ea typeface="Georgia"/>
              <a:cs typeface="Arial" panose="020B0604020202020204" pitchFamily="34" charset="0"/>
              <a:sym typeface="Georgia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52988" y="1597594"/>
            <a:ext cx="6890553" cy="306968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29178">
              <a:lnSpc>
                <a:spcPct val="100000"/>
              </a:lnSpc>
              <a:spcBef>
                <a:spcPts val="907"/>
              </a:spcBef>
              <a:buNone/>
            </a:pPr>
            <a:endParaRPr lang="en-US" sz="190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10044" y="1275208"/>
            <a:ext cx="8589820" cy="103670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29178">
              <a:spcBef>
                <a:spcPts val="907"/>
              </a:spcBef>
              <a:buNone/>
            </a:pPr>
            <a:endParaRPr lang="en-US" sz="2100" dirty="0">
              <a:solidFill>
                <a:prstClr val="black"/>
              </a:solidFill>
              <a:latin typeface="Calibri"/>
            </a:endParaRPr>
          </a:p>
          <a:p>
            <a:pPr marL="0" indent="0" defTabSz="829178">
              <a:spcBef>
                <a:spcPts val="907"/>
              </a:spcBef>
              <a:buNone/>
            </a:pPr>
            <a:r>
              <a:rPr lang="en-US" sz="190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use in direct care - to aid the consultation between patient and clinician, focus on what matters to the patient today!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marL="0" indent="0" defTabSz="829178">
              <a:spcBef>
                <a:spcPts val="907"/>
              </a:spcBef>
              <a:buNone/>
            </a:pPr>
            <a:endParaRPr lang="en-US" sz="1905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10044" y="1988109"/>
            <a:ext cx="8589820" cy="103670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29178">
              <a:spcBef>
                <a:spcPts val="907"/>
              </a:spcBef>
              <a:buNone/>
            </a:pPr>
            <a:endParaRPr lang="en-US" sz="2100" dirty="0">
              <a:solidFill>
                <a:prstClr val="black"/>
              </a:solidFill>
              <a:latin typeface="Calibri"/>
            </a:endParaRPr>
          </a:p>
          <a:p>
            <a:pPr marL="0" indent="0" defTabSz="829178">
              <a:spcBef>
                <a:spcPts val="907"/>
              </a:spcBef>
              <a:buNone/>
            </a:pPr>
            <a:r>
              <a:rPr lang="en-US" sz="190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Informing the decision making process - is surgery the best option?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marL="0" indent="0" defTabSz="829178">
              <a:spcBef>
                <a:spcPts val="907"/>
              </a:spcBef>
              <a:buNone/>
            </a:pPr>
            <a:endParaRPr lang="en-US" sz="1905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610044" y="2540132"/>
            <a:ext cx="8589820" cy="103670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29178">
              <a:spcBef>
                <a:spcPts val="907"/>
              </a:spcBef>
              <a:buNone/>
            </a:pPr>
            <a:endParaRPr lang="en-US" sz="2100" dirty="0">
              <a:solidFill>
                <a:prstClr val="black"/>
              </a:solidFill>
              <a:latin typeface="Calibri"/>
            </a:endParaRPr>
          </a:p>
          <a:p>
            <a:pPr marL="0" indent="0" defTabSz="829178">
              <a:spcBef>
                <a:spcPts val="907"/>
              </a:spcBef>
              <a:buNone/>
            </a:pPr>
            <a:r>
              <a:rPr lang="en-US" sz="190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clinicians understand their practice - compare with colleagues</a:t>
            </a:r>
            <a:endParaRPr lang="en-US" sz="1905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10044" y="3132435"/>
            <a:ext cx="8589820" cy="103670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29178">
              <a:spcBef>
                <a:spcPts val="907"/>
              </a:spcBef>
              <a:buNone/>
            </a:pPr>
            <a:endParaRPr lang="en-US" sz="2100" dirty="0">
              <a:solidFill>
                <a:prstClr val="black"/>
              </a:solidFill>
              <a:latin typeface="Calibri"/>
            </a:endParaRPr>
          </a:p>
          <a:p>
            <a:pPr marL="0" indent="0" defTabSz="829178">
              <a:spcBef>
                <a:spcPts val="907"/>
              </a:spcBef>
              <a:buNone/>
            </a:pPr>
            <a:r>
              <a:rPr lang="en-US" sz="190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data to enable service development - re-modelling</a:t>
            </a:r>
            <a:endParaRPr lang="en-US" sz="1905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10044" y="3758410"/>
            <a:ext cx="8589820" cy="103670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29178">
              <a:spcBef>
                <a:spcPts val="907"/>
              </a:spcBef>
              <a:buNone/>
            </a:pPr>
            <a:endParaRPr lang="en-US" sz="1905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610044" y="3699404"/>
            <a:ext cx="8589820" cy="103670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29178">
              <a:spcBef>
                <a:spcPts val="907"/>
              </a:spcBef>
              <a:buNone/>
            </a:pPr>
            <a:endParaRPr lang="en-US" sz="2100" dirty="0">
              <a:solidFill>
                <a:prstClr val="black"/>
              </a:solidFill>
              <a:latin typeface="Calibri"/>
            </a:endParaRPr>
          </a:p>
          <a:p>
            <a:pPr marL="0" indent="0" defTabSz="829178">
              <a:spcBef>
                <a:spcPts val="907"/>
              </a:spcBef>
              <a:buNone/>
            </a:pPr>
            <a:r>
              <a:rPr lang="en-US" sz="190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 World-wide benchmarking</a:t>
            </a:r>
            <a:endParaRPr lang="en-US" sz="1905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10044" y="4276760"/>
            <a:ext cx="8985767" cy="103670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29178">
              <a:spcBef>
                <a:spcPts val="907"/>
              </a:spcBef>
              <a:buNone/>
            </a:pPr>
            <a:endParaRPr lang="en-US" sz="1800" dirty="0">
              <a:solidFill>
                <a:srgbClr val="002060"/>
              </a:solidFill>
              <a:latin typeface="Calibri"/>
            </a:endParaRPr>
          </a:p>
          <a:p>
            <a:pPr marL="0" indent="0" defTabSz="829178">
              <a:spcBef>
                <a:spcPts val="907"/>
              </a:spcBef>
              <a:buNone/>
            </a:pP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 to be used at the heart of Contracting &amp; Commissioning</a:t>
            </a:r>
            <a:endParaRPr lang="en-US" sz="2100" b="1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46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1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759;p117"/>
          <p:cNvSpPr txBox="1"/>
          <p:nvPr/>
        </p:nvSpPr>
        <p:spPr>
          <a:xfrm>
            <a:off x="1247731" y="424553"/>
            <a:ext cx="9613425" cy="620400"/>
          </a:xfrm>
          <a:prstGeom prst="rect">
            <a:avLst/>
          </a:prstGeom>
          <a:solidFill>
            <a:srgbClr val="2C3E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59993" defTabSz="414772"/>
            <a:r>
              <a:rPr lang="en-IN" sz="3266" b="1" dirty="0">
                <a:solidFill>
                  <a:srgbClr val="FFFFFF"/>
                </a:solidFill>
                <a:latin typeface="Calibri" panose="020F0502020204030204"/>
              </a:rPr>
              <a:t>Vision Statement</a:t>
            </a:r>
            <a:endParaRPr sz="3266" dirty="0">
              <a:solidFill>
                <a:prstClr val="black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A9301D-28A7-4D14-9C08-AD936A0C693B}"/>
              </a:ext>
            </a:extLst>
          </p:cNvPr>
          <p:cNvSpPr/>
          <p:nvPr/>
        </p:nvSpPr>
        <p:spPr>
          <a:xfrm>
            <a:off x="1247730" y="1002512"/>
            <a:ext cx="9613425" cy="4240726"/>
          </a:xfrm>
          <a:prstGeom prst="rect">
            <a:avLst/>
          </a:prstGeom>
          <a:solidFill>
            <a:srgbClr val="B9D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4772"/>
            <a:endParaRPr lang="en-GB" sz="1633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6BFA83C-4B8E-4F31-9E0D-8818CAB455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7" y="1916938"/>
            <a:ext cx="9210571" cy="322800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E848D7C-13F1-4289-803A-A7C367C90CF7}"/>
              </a:ext>
            </a:extLst>
          </p:cNvPr>
          <p:cNvSpPr txBox="1"/>
          <p:nvPr/>
        </p:nvSpPr>
        <p:spPr>
          <a:xfrm>
            <a:off x="1455114" y="1155246"/>
            <a:ext cx="5593705" cy="76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4772"/>
            <a:r>
              <a:rPr lang="en-GB" sz="2177" b="1" dirty="0">
                <a:solidFill>
                  <a:prstClr val="white"/>
                </a:solidFill>
                <a:latin typeface="Calibri" panose="020F0502020204030204"/>
              </a:rPr>
              <a:t>Delivering Value for Wales </a:t>
            </a:r>
            <a:r>
              <a:rPr lang="en-GB" sz="1996" dirty="0">
                <a:solidFill>
                  <a:srgbClr val="44546A"/>
                </a:solidFill>
                <a:latin typeface="Calibri" panose="020F0502020204030204"/>
              </a:rPr>
              <a:t/>
            </a:r>
            <a:br>
              <a:rPr lang="en-GB" sz="1996" dirty="0">
                <a:solidFill>
                  <a:srgbClr val="44546A"/>
                </a:solidFill>
                <a:latin typeface="Calibri" panose="020F0502020204030204"/>
              </a:rPr>
            </a:br>
            <a:r>
              <a:rPr lang="en-GB" sz="1996" dirty="0">
                <a:solidFill>
                  <a:srgbClr val="44546A"/>
                </a:solidFill>
                <a:latin typeface="Calibri" panose="020F0502020204030204"/>
              </a:rPr>
              <a:t>	</a:t>
            </a:r>
            <a:r>
              <a:rPr lang="en-GB" sz="1633" dirty="0">
                <a:solidFill>
                  <a:srgbClr val="44546A"/>
                </a:solidFill>
                <a:latin typeface="Calibri" panose="020F0502020204030204"/>
              </a:rPr>
              <a:t>placing outcomes at the heart of</a:t>
            </a:r>
            <a:r>
              <a:rPr lang="en-GB" sz="1996" dirty="0">
                <a:solidFill>
                  <a:srgbClr val="44546A"/>
                </a:solidFill>
                <a:latin typeface="Calibri" panose="020F0502020204030204"/>
              </a:rPr>
              <a:t> </a:t>
            </a:r>
            <a:r>
              <a:rPr lang="en-GB" sz="2177" b="1" dirty="0">
                <a:solidFill>
                  <a:srgbClr val="44546A"/>
                </a:solidFill>
                <a:latin typeface="Calibri" panose="020F0502020204030204"/>
              </a:rPr>
              <a:t>Procurement </a:t>
            </a:r>
            <a:endParaRPr lang="en-GB" sz="1996" b="1" dirty="0">
              <a:solidFill>
                <a:srgbClr val="44546A"/>
              </a:solidFill>
              <a:latin typeface="Calibri" panose="020F050202020403020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B2525B-870B-4EA8-B9EC-EBD79C15AD18}"/>
              </a:ext>
            </a:extLst>
          </p:cNvPr>
          <p:cNvSpPr txBox="1"/>
          <p:nvPr/>
        </p:nvSpPr>
        <p:spPr>
          <a:xfrm>
            <a:off x="2268747" y="5304941"/>
            <a:ext cx="6547449" cy="143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14772"/>
            <a:r>
              <a:rPr lang="en-GB" sz="2177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Assessing the value and </a:t>
            </a:r>
            <a:r>
              <a:rPr lang="en-GB" sz="2177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measuring </a:t>
            </a:r>
            <a:r>
              <a:rPr lang="en-GB" sz="2177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what matters, using outcome divided by cost and placing </a:t>
            </a:r>
            <a:r>
              <a:rPr lang="en-GB" sz="2177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clinical and patient reported outcomes </a:t>
            </a:r>
            <a:r>
              <a:rPr lang="en-GB" sz="2177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at the heart of the procurement decision making process.</a:t>
            </a:r>
          </a:p>
        </p:txBody>
      </p:sp>
      <p:pic>
        <p:nvPicPr>
          <p:cNvPr id="26" name="Picture 2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7691F29-2EDE-4E75-972D-CE049166D8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605" y="5776093"/>
            <a:ext cx="2810859" cy="8574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3840" y="549152"/>
            <a:ext cx="1186749" cy="78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1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FD7E6960-E826-2A47-8BA5-FDD5A312ADBF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14772"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82997" y="1487345"/>
            <a:ext cx="7211861" cy="535736"/>
          </a:xfrm>
          <a:prstGeom prst="rect">
            <a:avLst/>
          </a:prstGeom>
        </p:spPr>
        <p:txBody>
          <a:bodyPr vert="horz" lIns="82953" tIns="41476" rIns="82953" bIns="41476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6">
              <a:spcBef>
                <a:spcPts val="1000"/>
              </a:spcBef>
              <a:buNone/>
            </a:pPr>
            <a:r>
              <a:rPr 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Strong pressure to reduce direct expenditure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		</a:t>
            </a:r>
            <a:endParaRPr lang="en-US" sz="2000" b="1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217561" y="2049403"/>
            <a:ext cx="4605604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 txBox="1">
            <a:spLocks/>
          </p:cNvSpPr>
          <p:nvPr/>
        </p:nvSpPr>
        <p:spPr>
          <a:xfrm>
            <a:off x="182997" y="2142922"/>
            <a:ext cx="7352724" cy="535736"/>
          </a:xfrm>
          <a:prstGeom prst="rect">
            <a:avLst/>
          </a:prstGeom>
        </p:spPr>
        <p:txBody>
          <a:bodyPr vert="horz" lIns="82953" tIns="41476" rIns="82953" bIns="41476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6">
              <a:spcBef>
                <a:spcPts val="1000"/>
              </a:spcBef>
              <a:buNone/>
            </a:pPr>
            <a:r>
              <a:rPr 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A price only approach to many areas of expenditure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		</a:t>
            </a:r>
            <a:endParaRPr lang="en-US" sz="2000" b="1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17561" y="2476715"/>
            <a:ext cx="4605604" cy="2991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 txBox="1">
            <a:spLocks/>
          </p:cNvSpPr>
          <p:nvPr/>
        </p:nvSpPr>
        <p:spPr>
          <a:xfrm>
            <a:off x="182997" y="2557986"/>
            <a:ext cx="7924002" cy="868999"/>
          </a:xfrm>
          <a:prstGeom prst="rect">
            <a:avLst/>
          </a:prstGeom>
        </p:spPr>
        <p:txBody>
          <a:bodyPr vert="horz" lIns="82953" tIns="41476" rIns="82953" bIns="41476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6">
              <a:spcBef>
                <a:spcPts val="1000"/>
              </a:spcBef>
              <a:buNone/>
            </a:pP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Lack of consideration by Procurement on </a:t>
            </a:r>
            <a:r>
              <a:rPr 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quality of care or longer term economic implications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		</a:t>
            </a:r>
            <a:endParaRPr lang="en-US" sz="2000" b="1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332339" y="3426985"/>
            <a:ext cx="4605604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/>
          <p:cNvSpPr txBox="1">
            <a:spLocks/>
          </p:cNvSpPr>
          <p:nvPr/>
        </p:nvSpPr>
        <p:spPr>
          <a:xfrm>
            <a:off x="217561" y="3426986"/>
            <a:ext cx="8471803" cy="1703062"/>
          </a:xfrm>
          <a:prstGeom prst="rect">
            <a:avLst/>
          </a:prstGeom>
        </p:spPr>
        <p:txBody>
          <a:bodyPr vert="horz" lIns="82953" tIns="41476" rIns="82953" bIns="41476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6">
              <a:spcBef>
                <a:spcPts val="1000"/>
              </a:spcBef>
              <a:buNone/>
            </a:pP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System suffers </a:t>
            </a:r>
            <a:r>
              <a:rPr 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from a lack of incentives, tools and expertise to consider the complete value </a:t>
            </a: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- products and services can offer at different levels across health and social care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		</a:t>
            </a:r>
            <a:endParaRPr lang="en-US" sz="2000" b="1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332339" y="4493938"/>
            <a:ext cx="4605604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7691F29-2EDE-4E75-972D-CE049166D8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73" y="5920567"/>
            <a:ext cx="3155039" cy="8574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8842" y="549152"/>
            <a:ext cx="1521748" cy="1006271"/>
          </a:xfrm>
          <a:prstGeom prst="rect">
            <a:avLst/>
          </a:prstGeom>
        </p:spPr>
      </p:pic>
      <p:sp>
        <p:nvSpPr>
          <p:cNvPr id="18" name="Google Shape;1759;p117"/>
          <p:cNvSpPr txBox="1"/>
          <p:nvPr/>
        </p:nvSpPr>
        <p:spPr>
          <a:xfrm>
            <a:off x="1037693" y="420276"/>
            <a:ext cx="7974332" cy="620400"/>
          </a:xfrm>
          <a:prstGeom prst="rect">
            <a:avLst/>
          </a:prstGeom>
          <a:solidFill>
            <a:srgbClr val="2C3E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59993" algn="ctr" defTabSz="414772"/>
            <a:r>
              <a:rPr lang="en-IN" sz="3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Why this approach now? </a:t>
            </a:r>
            <a:endParaRPr sz="3200" b="1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  <a:sym typeface="Georgia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4627" y="1654926"/>
            <a:ext cx="3549093" cy="3750894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217561" y="4536229"/>
            <a:ext cx="7924002" cy="2049324"/>
          </a:xfrm>
          <a:prstGeom prst="rect">
            <a:avLst/>
          </a:prstGeom>
        </p:spPr>
        <p:txBody>
          <a:bodyPr vert="horz" lIns="82953" tIns="41476" rIns="82953" bIns="41476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6">
              <a:spcBef>
                <a:spcPts val="1000"/>
              </a:spcBef>
              <a:buNone/>
            </a:pP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Adding </a:t>
            </a:r>
            <a:r>
              <a:rPr 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VALUE, </a:t>
            </a: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utilizing </a:t>
            </a:r>
            <a:r>
              <a:rPr 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TECHNOLOGY, COLLABORATING</a:t>
            </a: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 with Industry to </a:t>
            </a:r>
            <a:r>
              <a:rPr 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INNOVATE and ADAPT</a:t>
            </a: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 to improve health outcomes and efficiency is widely </a:t>
            </a:r>
            <a:r>
              <a:rPr lang="en-US" sz="2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acknowledged</a:t>
            </a:r>
            <a:endParaRPr lang="en-US" sz="2000" b="1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/>
            </a:endParaRPr>
          </a:p>
          <a:p>
            <a:pPr marL="0" indent="0" defTabSz="914406">
              <a:spcBef>
                <a:spcPts val="1000"/>
              </a:spcBef>
              <a:buNone/>
            </a:pPr>
            <a:r>
              <a:rPr 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Moving to a Value Based approach ……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endParaRPr lang="en-US" sz="2000" b="1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4790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FD7E6960-E826-2A47-8BA5-FDD5A312ADBF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14772"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7691F29-2EDE-4E75-972D-CE049166D8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73" y="5920567"/>
            <a:ext cx="3155039" cy="857428"/>
          </a:xfrm>
          <a:prstGeom prst="rect">
            <a:avLst/>
          </a:prstGeom>
        </p:spPr>
      </p:pic>
      <p:sp>
        <p:nvSpPr>
          <p:cNvPr id="11" name="Google Shape;1759;p117"/>
          <p:cNvSpPr txBox="1">
            <a:spLocks/>
          </p:cNvSpPr>
          <p:nvPr/>
        </p:nvSpPr>
        <p:spPr>
          <a:xfrm>
            <a:off x="1654694" y="457776"/>
            <a:ext cx="7074527" cy="486579"/>
          </a:xfrm>
          <a:prstGeom prst="rect">
            <a:avLst/>
          </a:prstGeom>
          <a:solidFill>
            <a:srgbClr val="2C3E72"/>
          </a:solidFill>
          <a:ln>
            <a:noFill/>
          </a:ln>
        </p:spPr>
        <p:txBody>
          <a:bodyPr spcFirstLastPara="1" vert="horz" wrap="square" lIns="68569" tIns="68569" rIns="68569" bIns="68569" rtlCol="0" anchor="ctr" anchorCtr="0">
            <a:noAutofit/>
          </a:bodyPr>
          <a:lstStyle>
            <a:lvl1pPr algn="l" defTabSz="91440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0000" algn="ctr" defTabSz="311085"/>
            <a:r>
              <a:rPr lang="en-GB" sz="32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Georgia"/>
              </a:rPr>
              <a:t>Value Based Procurement</a:t>
            </a:r>
            <a:endParaRPr lang="en-GB" sz="3200" b="1" dirty="0">
              <a:solidFill>
                <a:prstClr val="black"/>
              </a:solidFill>
              <a:latin typeface="+mn-lt"/>
              <a:ea typeface="Georgia"/>
              <a:cs typeface="Arial" panose="020B0604020202020204" pitchFamily="34" charset="0"/>
              <a:sym typeface="Georgia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9129" y="457776"/>
            <a:ext cx="1318886" cy="8965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4694" y="1191297"/>
            <a:ext cx="2544189" cy="20100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9012" y="1177650"/>
            <a:ext cx="2427389" cy="20237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67381" y="3950149"/>
            <a:ext cx="3080340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829178"/>
            <a:r>
              <a:rPr lang="en-GB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Goods/drugs typically paid for up front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94" y="3298106"/>
            <a:ext cx="2849095" cy="18959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900" y="3298106"/>
            <a:ext cx="2495501" cy="17825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826530" y="1981913"/>
            <a:ext cx="3162042" cy="55399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defTabSz="829178"/>
            <a:r>
              <a:rPr lang="en-GB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Payment made when satisfied with outcome</a:t>
            </a:r>
          </a:p>
        </p:txBody>
      </p:sp>
      <p:sp>
        <p:nvSpPr>
          <p:cNvPr id="20" name="Up Arrow 19"/>
          <p:cNvSpPr/>
          <p:nvPr/>
        </p:nvSpPr>
        <p:spPr>
          <a:xfrm>
            <a:off x="8129222" y="2667481"/>
            <a:ext cx="712772" cy="9580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178"/>
            <a:endParaRPr lang="en-GB" sz="135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603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FD7E6960-E826-2A47-8BA5-FDD5A312ADBF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14772"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7691F29-2EDE-4E75-972D-CE049166D8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73" y="5920567"/>
            <a:ext cx="3155039" cy="857428"/>
          </a:xfrm>
          <a:prstGeom prst="rect">
            <a:avLst/>
          </a:prstGeom>
        </p:spPr>
      </p:pic>
      <p:sp>
        <p:nvSpPr>
          <p:cNvPr id="4" name="Google Shape;1759;p117"/>
          <p:cNvSpPr txBox="1">
            <a:spLocks/>
          </p:cNvSpPr>
          <p:nvPr/>
        </p:nvSpPr>
        <p:spPr>
          <a:xfrm>
            <a:off x="1524001" y="388678"/>
            <a:ext cx="7374902" cy="486579"/>
          </a:xfrm>
          <a:prstGeom prst="rect">
            <a:avLst/>
          </a:prstGeom>
          <a:solidFill>
            <a:srgbClr val="2C3E72"/>
          </a:solidFill>
          <a:ln>
            <a:noFill/>
          </a:ln>
        </p:spPr>
        <p:txBody>
          <a:bodyPr spcFirstLastPara="1" vert="horz" wrap="square" lIns="68569" tIns="68569" rIns="68569" bIns="68569" rtlCol="0" anchor="ctr" anchorCtr="0">
            <a:noAutofit/>
          </a:bodyPr>
          <a:lstStyle>
            <a:lvl1pPr algn="l" defTabSz="91440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0000" defTabSz="311085"/>
            <a:r>
              <a:rPr lang="en-GB" sz="32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Georgia"/>
              </a:rPr>
              <a:t>Value Based Procurement - Why?</a:t>
            </a:r>
            <a:endParaRPr lang="en-GB" sz="3200" b="1" dirty="0">
              <a:solidFill>
                <a:prstClr val="black"/>
              </a:solidFill>
              <a:latin typeface="+mn-lt"/>
              <a:ea typeface="Georgia"/>
              <a:cs typeface="Arial" panose="020B0604020202020204" pitchFamily="34" charset="0"/>
              <a:sym typeface="Georg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6609" y="388678"/>
            <a:ext cx="1485159" cy="9139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3886" y="1187453"/>
            <a:ext cx="1700783" cy="20013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3121" y="3420061"/>
            <a:ext cx="170078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829178"/>
            <a:r>
              <a:rPr lang="en-GB" sz="13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Procurement tasked with </a:t>
            </a:r>
            <a:r>
              <a:rPr lang="en-GB" sz="1350" b="1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</a:t>
            </a:r>
            <a:r>
              <a:rPr lang="en-GB" sz="13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price reduction.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5466" y="1187453"/>
            <a:ext cx="2201418" cy="20013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99476" y="3320431"/>
            <a:ext cx="2033397" cy="1361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829178"/>
            <a:r>
              <a:rPr lang="en-GB" sz="13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Encouraged to look at innovation to improve </a:t>
            </a:r>
            <a:r>
              <a:rPr lang="en-GB" sz="1500" b="1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r>
              <a:rPr lang="en-GB" sz="13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efficiency without being sure of efficacy.</a:t>
            </a:r>
          </a:p>
        </p:txBody>
      </p:sp>
      <p:sp>
        <p:nvSpPr>
          <p:cNvPr id="12" name="Oval 11"/>
          <p:cNvSpPr/>
          <p:nvPr/>
        </p:nvSpPr>
        <p:spPr>
          <a:xfrm>
            <a:off x="2898046" y="2915104"/>
            <a:ext cx="1081826" cy="1009913"/>
          </a:xfrm>
          <a:prstGeom prst="ellipse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178"/>
            <a:r>
              <a:rPr lang="en-GB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effort and resource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0416" y="1684577"/>
            <a:ext cx="2308797" cy="19819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795067" y="1600729"/>
            <a:ext cx="1529311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829178"/>
            <a:r>
              <a:rPr lang="en-GB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…but a disconnect from outcomes that matter to the </a:t>
            </a:r>
            <a:r>
              <a:rPr lang="en-GB" b="1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patient</a:t>
            </a:r>
            <a:r>
              <a:rPr lang="en-GB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56733" y="4114518"/>
            <a:ext cx="356764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829178"/>
            <a:r>
              <a:rPr lang="en-GB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Ambition</a:t>
            </a:r>
            <a:r>
              <a:rPr lang="en-GB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World leading with the ability to compare outcomes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5932873" y="4118396"/>
            <a:ext cx="710916" cy="46469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29178"/>
            <a:endParaRPr lang="en-GB" sz="13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65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FD7E6960-E826-2A47-8BA5-FDD5A312ADBF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14772"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Google Shape;1759;p117"/>
          <p:cNvSpPr txBox="1"/>
          <p:nvPr/>
        </p:nvSpPr>
        <p:spPr>
          <a:xfrm>
            <a:off x="1640516" y="424553"/>
            <a:ext cx="8275511" cy="620400"/>
          </a:xfrm>
          <a:prstGeom prst="rect">
            <a:avLst/>
          </a:prstGeom>
          <a:solidFill>
            <a:srgbClr val="2C3E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59993" defTabSz="414772"/>
            <a:r>
              <a:rPr lang="en-IN" sz="3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Value Based Procurement Framework</a:t>
            </a:r>
            <a:endParaRPr sz="3200" b="1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  <a:sym typeface="Georgi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59B208-2815-446F-9D15-FB804A971B3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17" y="1332223"/>
            <a:ext cx="8827851" cy="25351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40518" y="4154655"/>
            <a:ext cx="8771513" cy="1417051"/>
          </a:xfrm>
          <a:prstGeom prst="rect">
            <a:avLst/>
          </a:prstGeom>
          <a:noFill/>
          <a:ln>
            <a:noFill/>
          </a:ln>
        </p:spPr>
        <p:txBody>
          <a:bodyPr wrap="square" lIns="76197" tIns="38098" rIns="76197" bIns="38098" rtlCol="0">
            <a:spAutoFit/>
          </a:bodyPr>
          <a:lstStyle/>
          <a:p>
            <a:pPr marL="342903" indent="-342903" defTabSz="914406">
              <a:buFont typeface="Arial" panose="020B0604020202020204" pitchFamily="34" charset="0"/>
              <a:buChar char="•"/>
            </a:pPr>
            <a:r>
              <a:rPr lang="en-GB" sz="2177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ea typeface="Segoe UI" panose="020B0502040204020203" pitchFamily="34" charset="0"/>
                <a:cs typeface="Segoe UI" panose="020B0502040204020203" pitchFamily="34" charset="0"/>
              </a:rPr>
              <a:t>Product</a:t>
            </a:r>
            <a:r>
              <a:rPr lang="en-GB" sz="2177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ea typeface="Segoe UI" panose="020B0502040204020203" pitchFamily="34" charset="0"/>
                <a:cs typeface="Segoe UI" panose="020B0502040204020203" pitchFamily="34" charset="0"/>
              </a:rPr>
              <a:t>: Quality driven standardisation Once for Wales,</a:t>
            </a:r>
          </a:p>
          <a:p>
            <a:pPr marL="342903" indent="-342903" defTabSz="914406">
              <a:buFont typeface="Arial" panose="020B0604020202020204" pitchFamily="34" charset="0"/>
              <a:buChar char="•"/>
            </a:pPr>
            <a:r>
              <a:rPr lang="en-GB" sz="2177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ea typeface="Segoe UI" panose="020B0502040204020203" pitchFamily="34" charset="0"/>
                <a:cs typeface="Segoe UI" panose="020B0502040204020203" pitchFamily="34" charset="0"/>
              </a:rPr>
              <a:t>Process:</a:t>
            </a:r>
            <a:r>
              <a:rPr lang="en-GB" sz="2177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ea typeface="Segoe UI" panose="020B0502040204020203" pitchFamily="34" charset="0"/>
                <a:cs typeface="Segoe UI" panose="020B0502040204020203" pitchFamily="34" charset="0"/>
              </a:rPr>
              <a:t> Measuring care across all pathways </a:t>
            </a:r>
          </a:p>
          <a:p>
            <a:pPr marL="342903" indent="-342903" defTabSz="914406">
              <a:buFont typeface="Arial" panose="020B0604020202020204" pitchFamily="34" charset="0"/>
              <a:buChar char="•"/>
            </a:pPr>
            <a:r>
              <a:rPr lang="en-GB" sz="2177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ea typeface="Segoe UI" panose="020B0502040204020203" pitchFamily="34" charset="0"/>
                <a:cs typeface="Segoe UI" panose="020B0502040204020203" pitchFamily="34" charset="0"/>
              </a:rPr>
              <a:t>Patient:</a:t>
            </a:r>
            <a:r>
              <a:rPr lang="en-GB" sz="2177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ea typeface="Segoe UI" panose="020B0502040204020203" pitchFamily="34" charset="0"/>
                <a:cs typeface="Segoe UI" panose="020B0502040204020203" pitchFamily="34" charset="0"/>
              </a:rPr>
              <a:t>  Putting the PATIENT at the centre, using both patient and clinical outcomes to drive procurement decisions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6027" y="424553"/>
            <a:ext cx="1283016" cy="907670"/>
          </a:xfrm>
          <a:prstGeom prst="rect">
            <a:avLst/>
          </a:prstGeom>
        </p:spPr>
      </p:pic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7691F29-2EDE-4E75-972D-CE049166D8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73" y="5920567"/>
            <a:ext cx="3155039" cy="85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7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FD7E6960-E826-2A47-8BA5-FDD5A312ADBF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14772"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7691F29-2EDE-4E75-972D-CE049166D8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73" y="5920567"/>
            <a:ext cx="3155039" cy="857428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52925152"/>
              </p:ext>
            </p:extLst>
          </p:nvPr>
        </p:nvGraphicFramePr>
        <p:xfrm>
          <a:off x="1970202" y="1195986"/>
          <a:ext cx="6854622" cy="399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Up Arrow 4"/>
          <p:cNvSpPr/>
          <p:nvPr/>
        </p:nvSpPr>
        <p:spPr>
          <a:xfrm>
            <a:off x="8771353" y="861723"/>
            <a:ext cx="615241" cy="4179141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075" y="2222693"/>
            <a:ext cx="2456336" cy="181588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value increases the closer we get to the patient ,and the range of benefits increases we should broaden the scope of our procurement focus.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7980" y="5374130"/>
            <a:ext cx="2279904" cy="27699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 Process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97596" y="5374130"/>
            <a:ext cx="1572811" cy="27699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Patient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19790" y="5374130"/>
            <a:ext cx="1572811" cy="27699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Patient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8090119" y="5240863"/>
            <a:ext cx="1886912" cy="54353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Socio-economic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63192" y="1891013"/>
            <a:ext cx="873759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84042" y="6136680"/>
            <a:ext cx="1271640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Outcomes</a:t>
            </a:r>
          </a:p>
        </p:txBody>
      </p:sp>
      <p:sp>
        <p:nvSpPr>
          <p:cNvPr id="17" name="Left Arrow 16"/>
          <p:cNvSpPr/>
          <p:nvPr/>
        </p:nvSpPr>
        <p:spPr>
          <a:xfrm>
            <a:off x="672168" y="5231497"/>
            <a:ext cx="1942243" cy="579760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Socio-economic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38500" y="368296"/>
            <a:ext cx="1475323" cy="1064578"/>
          </a:xfrm>
          <a:prstGeom prst="rect">
            <a:avLst/>
          </a:prstGeom>
        </p:spPr>
      </p:pic>
      <p:sp>
        <p:nvSpPr>
          <p:cNvPr id="20" name="Google Shape;1759;p117"/>
          <p:cNvSpPr txBox="1">
            <a:spLocks/>
          </p:cNvSpPr>
          <p:nvPr/>
        </p:nvSpPr>
        <p:spPr>
          <a:xfrm>
            <a:off x="1917837" y="346166"/>
            <a:ext cx="6302335" cy="486579"/>
          </a:xfrm>
          <a:prstGeom prst="rect">
            <a:avLst/>
          </a:prstGeom>
          <a:solidFill>
            <a:srgbClr val="2C3E72"/>
          </a:solidFill>
          <a:ln>
            <a:noFill/>
          </a:ln>
        </p:spPr>
        <p:txBody>
          <a:bodyPr spcFirstLastPara="1" vert="horz" wrap="square" lIns="68569" tIns="68569" rIns="68569" bIns="68569" rtlCol="0" anchor="ctr" anchorCtr="0">
            <a:noAutofit/>
          </a:bodyPr>
          <a:lstStyle>
            <a:lvl1pPr algn="l" defTabSz="91440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0000" defTabSz="311085"/>
            <a:r>
              <a:rPr lang="en-GB" sz="32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Georgia"/>
              </a:rPr>
              <a:t>Value Based Procurement - What?</a:t>
            </a:r>
            <a:endParaRPr lang="en-GB" sz="3200" b="1" dirty="0">
              <a:solidFill>
                <a:prstClr val="black"/>
              </a:solidFill>
              <a:latin typeface="+mn-lt"/>
              <a:ea typeface="Georgia"/>
              <a:cs typeface="Arial" panose="020B0604020202020204" pitchFamily="34" charset="0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05395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FD7E6960-E826-2A47-8BA5-FDD5A312ADBF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14772"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7691F29-2EDE-4E75-972D-CE049166D8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73" y="5920567"/>
            <a:ext cx="3155039" cy="85742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5386251" y="1244353"/>
            <a:ext cx="1" cy="4848045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69194" y="3262934"/>
            <a:ext cx="11438626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1" name="Picture 10" descr="Image result for eras society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805" y="1995372"/>
            <a:ext cx="462247" cy="67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mage result for col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059" y="2001328"/>
            <a:ext cx="825700" cy="67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25879"/>
            <a:ext cx="12192000" cy="850423"/>
          </a:xfrm>
          <a:prstGeom prst="rect">
            <a:avLst/>
          </a:prstGeom>
          <a:solidFill>
            <a:srgbClr val="3F4147"/>
          </a:solidFill>
        </p:spPr>
        <p:txBody>
          <a:bodyPr vert="horz" lIns="76200" tIns="38100" rIns="76200" bIns="38100" rtlCol="0" anchor="ctr">
            <a:normAutofit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44546A"/>
                </a:solidFill>
                <a:latin typeface="+mj-lt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Pilot Project - Enhanced Recovery After Surgery (ERAS)</a:t>
            </a:r>
          </a:p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Sharing financial</a:t>
            </a:r>
            <a:r>
              <a:rPr kumimoji="0" lang="en-GB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benefits and risks of process improvement linked to length of stay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2808" y="68938"/>
            <a:ext cx="1044600" cy="7504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3518" y="1138687"/>
            <a:ext cx="498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70C0"/>
                </a:solidFill>
              </a:rPr>
              <a:t>Supplier to implement ERAS, standardising pathway reducing </a:t>
            </a:r>
            <a:r>
              <a:rPr lang="en-GB" sz="1400" b="1" dirty="0" err="1" smtClean="0">
                <a:solidFill>
                  <a:srgbClr val="0070C0"/>
                </a:solidFill>
              </a:rPr>
              <a:t>LoS</a:t>
            </a:r>
            <a:endParaRPr lang="en-GB" sz="1400" b="1" dirty="0">
              <a:solidFill>
                <a:srgbClr val="0070C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3209" y="1497410"/>
            <a:ext cx="1295400" cy="4095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1202" y="1668868"/>
            <a:ext cx="28606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Pilot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Aneurin Bevan UHB in 2 hospitals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Colorectal Department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Elective surgery 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05234" y="1138686"/>
            <a:ext cx="498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70C0"/>
                </a:solidFill>
              </a:rPr>
              <a:t>VBP Key Features</a:t>
            </a:r>
            <a:endParaRPr lang="en-GB" sz="14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77866" y="1497410"/>
            <a:ext cx="51649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70C0"/>
                </a:solidFill>
              </a:rPr>
              <a:t>Partnering with supplier to share the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70C0"/>
                </a:solidFill>
              </a:rPr>
              <a:t>Contract details KPIs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70C0"/>
                </a:solidFill>
              </a:rPr>
              <a:t>Payment linked to targeted reduction in LOS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70C0"/>
                </a:solidFill>
              </a:rPr>
              <a:t>Any “saving” derived shared between supplier and UHB once LOS reduction evidenced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70C0"/>
                </a:solidFill>
              </a:rPr>
              <a:t>Impact for both NHS and supplier if targets not met.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2461" y="3416774"/>
            <a:ext cx="498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70C0"/>
                </a:solidFill>
              </a:rPr>
              <a:t>Description</a:t>
            </a:r>
            <a:endParaRPr lang="en-GB" sz="14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5093" y="3775498"/>
            <a:ext cx="40853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70C0"/>
                </a:solidFill>
              </a:rPr>
              <a:t>Incremental investment from UHB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70C0"/>
                </a:solidFill>
              </a:rPr>
              <a:t>Annual review of progress versus LOS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70C0"/>
                </a:solidFill>
              </a:rPr>
              <a:t>Agreed share of savings split as per contract between supplier and UHB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70C0"/>
                </a:solidFill>
              </a:rPr>
              <a:t>Potential penalties for missed targets and increased re-admissions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49570" y="3439268"/>
            <a:ext cx="1805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70C0"/>
                </a:solidFill>
              </a:rPr>
              <a:t>Expected Results</a:t>
            </a:r>
            <a:endParaRPr lang="en-GB" sz="14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49570" y="3826605"/>
            <a:ext cx="5049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70C0"/>
                </a:solidFill>
              </a:rPr>
              <a:t>At an estimated cost of £200 per bed day across several hundred patients per year “saving” &gt;£200k per annum (net of incremental investment)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70C0"/>
                </a:solidFill>
              </a:rPr>
              <a:t>Better use of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70C0"/>
                </a:solidFill>
              </a:rPr>
              <a:t>Increased capacity for patient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386204" y="1138686"/>
            <a:ext cx="1414732" cy="461665"/>
          </a:xfrm>
          <a:prstGeom prst="rect">
            <a:avLst/>
          </a:prstGeom>
          <a:solidFill>
            <a:srgbClr val="3A3C42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PROCESS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98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FD7E6960-E826-2A47-8BA5-FDD5A312ADBF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14772"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7691F29-2EDE-4E75-972D-CE049166D8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73" y="6081623"/>
            <a:ext cx="3155039" cy="69637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5749370" y="1466490"/>
            <a:ext cx="8763" cy="471865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41540" y="3467818"/>
            <a:ext cx="10981427" cy="17253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0" y="80429"/>
            <a:ext cx="12087497" cy="1104636"/>
          </a:xfrm>
          <a:prstGeom prst="rect">
            <a:avLst/>
          </a:prstGeom>
          <a:solidFill>
            <a:srgbClr val="60C1C8"/>
          </a:solidFill>
        </p:spPr>
        <p:txBody>
          <a:bodyPr vert="horz" lIns="76200" tIns="38100" rIns="76200" bIns="38100" rtlCol="0" anchor="ctr">
            <a:noAutofit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44546A"/>
                </a:solidFill>
                <a:latin typeface="+mj-lt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Pilot Project - Faecal Incontinence (FI) Sacral Nerve Stimulation </a:t>
            </a:r>
          </a:p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Recommended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by NICE as a cost-effective use of healthcare resources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9"/>
          <a:stretch/>
        </p:blipFill>
        <p:spPr>
          <a:xfrm>
            <a:off x="4408098" y="2675649"/>
            <a:ext cx="1242204" cy="6368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0130" y="297155"/>
            <a:ext cx="1044600" cy="6656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2529" y="1466490"/>
            <a:ext cx="5175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Minimally invasive implant designed to reduce episodes of severe faecal incontinence</a:t>
            </a:r>
            <a:endParaRPr lang="en-GB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42008" y="1466490"/>
            <a:ext cx="2178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VBP Key Features</a:t>
            </a:r>
            <a:endParaRPr lang="en-GB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1472" y="3744577"/>
            <a:ext cx="498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Description</a:t>
            </a:r>
            <a:endParaRPr lang="en-GB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18581" y="3767071"/>
            <a:ext cx="1805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Expected Results</a:t>
            </a:r>
            <a:endParaRPr lang="en-GB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5098" y="2077220"/>
            <a:ext cx="413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Pilot location: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Cardiff and Vale UHB  (Business case pending)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Colorectal Department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Elective surgery 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2132" y="1860498"/>
            <a:ext cx="55121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Patient baseline FI episodes and QoL measured before implant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Clinical/Supplier and Procurement agreed minimum improvement in reduced episodes and increased QoL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Evidence of improvement triggers payment 12 months after implant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Zero payment if minimum improvement not evidenced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822" y="4316848"/>
            <a:ext cx="5555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SNS for those suffering with severe FI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FI effects both men and women but greatest cause is obstetric injury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Device reduces frequency of FI by min 50-70% sometimes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Potential to help avoid more invasive and life changing stoma surgery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Significant reduction in FI can significantly improve patient  QoL and wider socio-economic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Available in England not currently commissioned in Wales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02188" y="4105896"/>
            <a:ext cx="56205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70C0"/>
                </a:solidFill>
              </a:rPr>
              <a:t>Piloted with 10 patients in Cardiff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70C0"/>
                </a:solidFill>
              </a:rPr>
              <a:t>Episodes of FI reduced by at least 50% - 70%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70C0"/>
                </a:solidFill>
              </a:rPr>
              <a:t>Positive impact on QoL and socio-economic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70C0"/>
                </a:solidFill>
              </a:rPr>
              <a:t>Reduction in need for ongoing conservative management in the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Potential to help avoid more invasive and life changing stoma surgery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More streamlined and co-ordinated pathway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58597" y="1291949"/>
            <a:ext cx="1414732" cy="461665"/>
          </a:xfrm>
          <a:prstGeom prst="rect">
            <a:avLst/>
          </a:prstGeom>
          <a:solidFill>
            <a:srgbClr val="60C1C8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PATIENT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1536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FD7E6960-E826-2A47-8BA5-FDD5A312ADBF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14772"/>
              <a:t>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7691F29-2EDE-4E75-972D-CE049166D8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73" y="5920567"/>
            <a:ext cx="3155039" cy="85742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621054" y="1521739"/>
            <a:ext cx="8806822" cy="9941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50" b="1" smtClean="0">
                <a:solidFill>
                  <a:srgbClr val="002060"/>
                </a:solidFill>
              </a:rPr>
              <a:t/>
            </a:r>
            <a:br>
              <a:rPr lang="en-GB" sz="4050" b="1" smtClean="0">
                <a:solidFill>
                  <a:srgbClr val="002060"/>
                </a:solidFill>
              </a:rPr>
            </a:br>
            <a:r>
              <a:rPr lang="en-GB" sz="3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Case for Change</a:t>
            </a:r>
            <a:r>
              <a:rPr lang="en-GB" b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b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600" b="1" smtClean="0">
                <a:solidFill>
                  <a:srgbClr val="002060"/>
                </a:solidFill>
              </a:rPr>
              <a:t/>
            </a:r>
            <a:br>
              <a:rPr lang="en-GB" sz="3600" b="1" smtClean="0">
                <a:solidFill>
                  <a:srgbClr val="002060"/>
                </a:solidFill>
              </a:rPr>
            </a:br>
            <a:r>
              <a:rPr lang="en-GB" sz="405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en-GB" sz="405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en-GB" sz="405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angle 49"/>
          <p:cNvSpPr>
            <a:spLocks noChangeArrowheads="1"/>
          </p:cNvSpPr>
          <p:nvPr/>
        </p:nvSpPr>
        <p:spPr bwMode="auto">
          <a:xfrm>
            <a:off x="1524000" y="890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13">
              <a:defRPr/>
            </a:pPr>
            <a:endParaRPr lang="en-GB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362" y="2704675"/>
            <a:ext cx="2336814" cy="28422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1897" y="2627388"/>
            <a:ext cx="2352569" cy="29032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1986" y="2350010"/>
            <a:ext cx="2683915" cy="33733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1910" y="2116133"/>
            <a:ext cx="6661981" cy="366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5400000">
            <a:off x="9350663" y="3406614"/>
            <a:ext cx="21923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13">
              <a:defRPr/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© Value 4 Wales, NHS Wales</a:t>
            </a:r>
          </a:p>
        </p:txBody>
      </p:sp>
      <p:sp>
        <p:nvSpPr>
          <p:cNvPr id="17" name="Google Shape;1759;p117"/>
          <p:cNvSpPr txBox="1">
            <a:spLocks/>
          </p:cNvSpPr>
          <p:nvPr/>
        </p:nvSpPr>
        <p:spPr>
          <a:xfrm>
            <a:off x="1610229" y="373010"/>
            <a:ext cx="8036190" cy="486579"/>
          </a:xfrm>
          <a:prstGeom prst="rect">
            <a:avLst/>
          </a:prstGeom>
          <a:solidFill>
            <a:srgbClr val="2C3E72"/>
          </a:solidFill>
          <a:ln>
            <a:noFill/>
          </a:ln>
        </p:spPr>
        <p:txBody>
          <a:bodyPr spcFirstLastPara="1" vert="horz" wrap="square" lIns="68569" tIns="68569" rIns="68569" bIns="68569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0000" defTabSz="311085"/>
            <a:r>
              <a:rPr lang="en-GB" sz="3200" b="1" dirty="0">
                <a:solidFill>
                  <a:prstClr val="whit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Value Based Healthcare in NHS Wales</a:t>
            </a:r>
            <a:endParaRPr lang="en-GB" sz="3200" b="1" dirty="0">
              <a:solidFill>
                <a:prstClr val="black"/>
              </a:solidFill>
              <a:latin typeface="+mn-lt"/>
              <a:ea typeface="Georgia"/>
              <a:cs typeface="Arial" panose="020B0604020202020204" pitchFamily="34" charset="0"/>
              <a:sym typeface="Georgi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308360" y="2481721"/>
            <a:ext cx="287450" cy="2149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178"/>
            <a:endParaRPr lang="en-GB" sz="135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730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59;p117"/>
          <p:cNvSpPr txBox="1"/>
          <p:nvPr/>
        </p:nvSpPr>
        <p:spPr>
          <a:xfrm>
            <a:off x="1247731" y="424553"/>
            <a:ext cx="9613425" cy="620400"/>
          </a:xfrm>
          <a:prstGeom prst="rect">
            <a:avLst/>
          </a:prstGeom>
          <a:solidFill>
            <a:srgbClr val="2C3E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59993" defTabSz="414772"/>
            <a:r>
              <a:rPr lang="en-IN" sz="3266" b="1" dirty="0">
                <a:solidFill>
                  <a:srgbClr val="FFFFFF"/>
                </a:solidFill>
                <a:latin typeface="Calibri" panose="020F0502020204030204"/>
              </a:rPr>
              <a:t>Idea </a:t>
            </a:r>
            <a:r>
              <a:rPr lang="en-IN" sz="3266" b="1" dirty="0" smtClean="0">
                <a:solidFill>
                  <a:srgbClr val="FFFFFF"/>
                </a:solidFill>
                <a:latin typeface="Calibri" panose="020F0502020204030204"/>
              </a:rPr>
              <a:t>– Antimicrobial sutures</a:t>
            </a:r>
            <a:endParaRPr sz="3266" dirty="0">
              <a:solidFill>
                <a:prstClr val="black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712564" y="1583203"/>
            <a:ext cx="7306923" cy="3255171"/>
          </a:xfrm>
          <a:prstGeom prst="rect">
            <a:avLst/>
          </a:prstGeom>
        </p:spPr>
        <p:txBody>
          <a:bodyPr vert="horz" lIns="72724" tIns="36362" rIns="72724" bIns="3636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29544">
              <a:lnSpc>
                <a:spcPct val="100000"/>
              </a:lnSpc>
              <a:spcBef>
                <a:spcPts val="907"/>
              </a:spcBef>
              <a:buNone/>
            </a:pPr>
            <a:endParaRPr lang="en-US" sz="202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687" y="418531"/>
            <a:ext cx="1102937" cy="9550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0214" y="1185058"/>
            <a:ext cx="6804855" cy="4273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14772"/>
            <a:r>
              <a:rPr lang="en-GB" sz="1909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early adopters | </a:t>
            </a:r>
            <a:r>
              <a:rPr lang="en-GB" sz="2177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ideas</a:t>
            </a:r>
            <a:r>
              <a:rPr lang="en-GB" sz="1909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….. Financial models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0213" y="1612419"/>
            <a:ext cx="9262135" cy="9737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14772"/>
            <a:r>
              <a:rPr lang="en-GB" sz="1909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Pilot potential </a:t>
            </a:r>
            <a:r>
              <a:rPr lang="en-GB" sz="1909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sz="1909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Evidence of potential to reduce the incidence surgical site infections (SSIs) when antimicrobial sutures are used in conjunction with supporting standardised pre and post op procedures </a:t>
            </a:r>
            <a:endParaRPr lang="en-GB" sz="1909" dirty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0212" y="2499933"/>
            <a:ext cx="9249783" cy="27365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14772"/>
            <a:r>
              <a:rPr lang="en-GB" sz="1909" b="1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Assumptions</a:t>
            </a:r>
            <a:r>
              <a:rPr lang="en-GB" sz="1909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Savings can be realised by </a:t>
            </a:r>
            <a:r>
              <a:rPr lang="en-GB" sz="1909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reducing infection rates that will lead to quicker post operation recovery time, reduce the need for unnecessary intervention and reduce patient </a:t>
            </a:r>
            <a:r>
              <a:rPr lang="en-GB" sz="1909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</a:t>
            </a:r>
            <a:r>
              <a:rPr lang="en-GB" sz="1909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making better use of scarce resources.</a:t>
            </a:r>
            <a:endParaRPr lang="en-GB" sz="1909" dirty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14772"/>
            <a:endParaRPr lang="en-GB" sz="1909" dirty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14772"/>
            <a:r>
              <a:rPr lang="en-GB" sz="1909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Studies suggest potential to reduce incidence by 30% and current estimates of the cost of an SSI are &gt;£3000 per patient. The cost of the antimicrobial sutures are 25-30% higher than standard but potential value is significantly higher.</a:t>
            </a:r>
            <a:endParaRPr lang="en-GB" sz="1909" dirty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560" y="5264118"/>
            <a:ext cx="9249783" cy="9737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14772"/>
            <a:r>
              <a:rPr lang="en-GB" sz="1909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there an opportunity to </a:t>
            </a:r>
            <a:r>
              <a:rPr lang="en-GB" sz="1909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 with suppliers and clinicians to gather further evidence of the wider benefits and value and to develop as risk sharing VBP approach?</a:t>
            </a:r>
          </a:p>
        </p:txBody>
      </p:sp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7691F29-2EDE-4E75-972D-CE049166D8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455" y="5992394"/>
            <a:ext cx="3155039" cy="8574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2206" y="1612419"/>
            <a:ext cx="1460288" cy="11873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2206" y="2986529"/>
            <a:ext cx="1495425" cy="1438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6575" y="4713064"/>
            <a:ext cx="1478677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7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59;p117"/>
          <p:cNvSpPr txBox="1"/>
          <p:nvPr/>
        </p:nvSpPr>
        <p:spPr>
          <a:xfrm>
            <a:off x="1247731" y="424553"/>
            <a:ext cx="9613425" cy="620400"/>
          </a:xfrm>
          <a:prstGeom prst="rect">
            <a:avLst/>
          </a:prstGeom>
          <a:solidFill>
            <a:srgbClr val="2C3E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59993" defTabSz="414772"/>
            <a:r>
              <a:rPr lang="en-IN" sz="3266" b="1" dirty="0" smtClean="0">
                <a:solidFill>
                  <a:srgbClr val="FFFFFF"/>
                </a:solidFill>
                <a:latin typeface="Calibri" panose="020F0502020204030204"/>
              </a:rPr>
              <a:t>From Process to Patient, laying the foundations…</a:t>
            </a:r>
            <a:endParaRPr sz="3266" dirty="0">
              <a:solidFill>
                <a:prstClr val="black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490555" y="1605458"/>
            <a:ext cx="7306923" cy="3255171"/>
          </a:xfrm>
          <a:prstGeom prst="rect">
            <a:avLst/>
          </a:prstGeom>
        </p:spPr>
        <p:txBody>
          <a:bodyPr vert="horz" lIns="72724" tIns="36362" rIns="72724" bIns="3636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29544">
              <a:lnSpc>
                <a:spcPct val="100000"/>
              </a:lnSpc>
              <a:spcBef>
                <a:spcPts val="907"/>
              </a:spcBef>
              <a:buNone/>
            </a:pPr>
            <a:endParaRPr lang="en-US" sz="202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687" y="418531"/>
            <a:ext cx="1102937" cy="9550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78203" y="1432777"/>
            <a:ext cx="9262135" cy="9737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14772"/>
            <a:r>
              <a:rPr lang="en-GB" sz="1909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NHS Wales –</a:t>
            </a:r>
            <a:r>
              <a:rPr lang="en-GB" sz="1909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currently in a formal </a:t>
            </a:r>
            <a:r>
              <a:rPr lang="en-GB" sz="1909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competitive dialogue </a:t>
            </a:r>
            <a:r>
              <a:rPr lang="en-GB" sz="1909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re-contract on an All Wales basis for a new service model for the supply medical appliances that are currently dispensed on prescription. </a:t>
            </a:r>
            <a:endParaRPr lang="en-GB" sz="1909" dirty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8203" y="2522188"/>
            <a:ext cx="9249783" cy="332411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14772"/>
            <a:r>
              <a:rPr lang="en-GB" sz="1909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Value Based Approach</a:t>
            </a:r>
            <a:r>
              <a:rPr lang="en-GB" sz="1909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Through dialogue we are working with suppliers to remodel the approach to remove any unwarranted variation across secondary and primary care and ensure that any efficiency savings can be re-invested into the service. </a:t>
            </a:r>
            <a:endParaRPr lang="en-GB" sz="1909" dirty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14772"/>
            <a:endParaRPr lang="en-GB" sz="1909" dirty="0" smtClean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14772"/>
            <a:r>
              <a:rPr lang="en-GB" sz="1909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contract period has been extended to allow for supplier partnership and the development of capabilities that should allow:</a:t>
            </a:r>
          </a:p>
          <a:p>
            <a:pPr marL="342900" indent="-342900" defTabSz="414772">
              <a:buFont typeface="Arial" panose="020B0604020202020204" pitchFamily="34" charset="0"/>
              <a:buChar char="•"/>
            </a:pPr>
            <a:r>
              <a:rPr lang="en-GB" sz="1909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 and efficiency savings with supporting evidence</a:t>
            </a:r>
          </a:p>
          <a:p>
            <a:pPr marL="342900" indent="-342900" defTabSz="414772">
              <a:buFont typeface="Arial" panose="020B0604020202020204" pitchFamily="34" charset="0"/>
              <a:buChar char="•"/>
            </a:pPr>
            <a:r>
              <a:rPr lang="en-GB" sz="1909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GB" sz="1909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 possibility to link product choice to patient outcomes</a:t>
            </a:r>
          </a:p>
          <a:p>
            <a:pPr marL="342900" indent="-342900" defTabSz="414772">
              <a:buFont typeface="Arial" panose="020B0604020202020204" pitchFamily="34" charset="0"/>
              <a:buChar char="•"/>
            </a:pPr>
            <a:r>
              <a:rPr lang="en-GB" sz="1909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ability to collect CROMS/PROMS – </a:t>
            </a:r>
            <a:r>
              <a:rPr lang="en-GB" sz="1909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putting the patient at the heart of the decision making process.</a:t>
            </a:r>
            <a:endParaRPr lang="en-GB" sz="1909" b="1" dirty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7691F29-2EDE-4E75-972D-CE049166D8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73" y="5920567"/>
            <a:ext cx="3155039" cy="8574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05" y="1785716"/>
            <a:ext cx="1338646" cy="232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4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59;p117"/>
          <p:cNvSpPr txBox="1"/>
          <p:nvPr/>
        </p:nvSpPr>
        <p:spPr>
          <a:xfrm>
            <a:off x="1247731" y="424553"/>
            <a:ext cx="9613425" cy="620400"/>
          </a:xfrm>
          <a:prstGeom prst="rect">
            <a:avLst/>
          </a:prstGeom>
          <a:solidFill>
            <a:srgbClr val="2C3E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59993" defTabSz="414772"/>
            <a:r>
              <a:rPr lang="en-IN" sz="3266" b="1" dirty="0" smtClean="0">
                <a:solidFill>
                  <a:srgbClr val="FFFFFF"/>
                </a:solidFill>
                <a:latin typeface="Calibri" panose="020F0502020204030204"/>
              </a:rPr>
              <a:t>The VBP momentum is building…</a:t>
            </a:r>
            <a:endParaRPr sz="3266" dirty="0">
              <a:solidFill>
                <a:prstClr val="black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490555" y="1605458"/>
            <a:ext cx="7306923" cy="3255171"/>
          </a:xfrm>
          <a:prstGeom prst="rect">
            <a:avLst/>
          </a:prstGeom>
        </p:spPr>
        <p:txBody>
          <a:bodyPr vert="horz" lIns="72724" tIns="36362" rIns="72724" bIns="3636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29544">
              <a:lnSpc>
                <a:spcPct val="100000"/>
              </a:lnSpc>
              <a:spcBef>
                <a:spcPts val="907"/>
              </a:spcBef>
              <a:buNone/>
            </a:pPr>
            <a:endParaRPr lang="en-US" sz="202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687" y="418531"/>
            <a:ext cx="1102937" cy="955052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7691F29-2EDE-4E75-972D-CE049166D8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73" y="6155703"/>
            <a:ext cx="3155039" cy="6222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593" y="1462528"/>
            <a:ext cx="3115284" cy="1506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738" y="3386645"/>
            <a:ext cx="3314700" cy="179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1873" y="4085970"/>
            <a:ext cx="6324600" cy="2000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6555" y="1257045"/>
            <a:ext cx="66675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1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FD7E6960-E826-2A47-8BA5-FDD5A312ADBF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14772"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7691F29-2EDE-4E75-972D-CE049166D8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73" y="5920567"/>
            <a:ext cx="3155039" cy="85742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917539" y="1400138"/>
            <a:ext cx="7518737" cy="1842002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13">
              <a:defRPr/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Oval 6"/>
          <p:cNvSpPr/>
          <p:nvPr/>
        </p:nvSpPr>
        <p:spPr>
          <a:xfrm>
            <a:off x="5972116" y="2967717"/>
            <a:ext cx="1817739" cy="905770"/>
          </a:xfrm>
          <a:prstGeom prst="ellipse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13">
              <a:defRPr/>
            </a:pPr>
            <a:r>
              <a:rPr lang="en-GB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 OBP</a:t>
            </a:r>
          </a:p>
        </p:txBody>
      </p:sp>
      <p:sp>
        <p:nvSpPr>
          <p:cNvPr id="8" name="Rectangle 7"/>
          <p:cNvSpPr/>
          <p:nvPr/>
        </p:nvSpPr>
        <p:spPr>
          <a:xfrm>
            <a:off x="4008903" y="3985210"/>
            <a:ext cx="1216396" cy="108585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13">
              <a:defRPr/>
            </a:pPr>
            <a:r>
              <a:rPr lang="en-GB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Clinicians. Convinced of the benefit. Driving change in care.</a:t>
            </a:r>
          </a:p>
        </p:txBody>
      </p:sp>
      <p:sp>
        <p:nvSpPr>
          <p:cNvPr id="9" name="Rectangle 8"/>
          <p:cNvSpPr/>
          <p:nvPr/>
        </p:nvSpPr>
        <p:spPr>
          <a:xfrm>
            <a:off x="6318220" y="4501583"/>
            <a:ext cx="1216396" cy="108585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13">
              <a:defRPr/>
            </a:pPr>
            <a:r>
              <a:rPr lang="en-GB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Patients. Central to outcome collection. Our raison d’etre!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551294" y="4191470"/>
            <a:ext cx="1216396" cy="1085849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13">
              <a:defRPr/>
            </a:pPr>
            <a:r>
              <a:rPr lang="en-GB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I.T. Engagement from the beginning. Key enablers.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47672" y="1761579"/>
            <a:ext cx="1216396" cy="1085849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13">
              <a:defRPr/>
            </a:pPr>
            <a:r>
              <a:rPr lang="en-GB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Suppliers. Experts, specialists. Long-term partnership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08902" y="1996250"/>
            <a:ext cx="1216396" cy="1007269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13">
              <a:defRPr/>
            </a:pPr>
            <a:r>
              <a:rPr lang="en-GB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Procurement. Power of negotiation. Relationship management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07133" y="1444456"/>
            <a:ext cx="1890596" cy="916069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13">
              <a:defRPr/>
            </a:pPr>
            <a:r>
              <a:rPr lang="en-GB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Finance. The power / strength to allocate resource, influence and make decisions</a:t>
            </a:r>
          </a:p>
        </p:txBody>
      </p:sp>
      <p:sp>
        <p:nvSpPr>
          <p:cNvPr id="15" name="Down Arrow 14"/>
          <p:cNvSpPr/>
          <p:nvPr/>
        </p:nvSpPr>
        <p:spPr>
          <a:xfrm rot="10800000">
            <a:off x="1571495" y="1356053"/>
            <a:ext cx="796770" cy="108585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13">
              <a:defRPr/>
            </a:pPr>
            <a:endParaRPr lang="en-GB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40688" y="2990749"/>
            <a:ext cx="1035058" cy="728569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13">
              <a:defRPr/>
            </a:pPr>
            <a:r>
              <a:rPr lang="en-GB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 collection. Vision and insight</a:t>
            </a:r>
          </a:p>
        </p:txBody>
      </p:sp>
      <p:sp>
        <p:nvSpPr>
          <p:cNvPr id="17" name="Right Arrow 16"/>
          <p:cNvSpPr/>
          <p:nvPr/>
        </p:nvSpPr>
        <p:spPr>
          <a:xfrm rot="-1800000">
            <a:off x="5363186" y="3785563"/>
            <a:ext cx="620222" cy="1971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13">
              <a:defRPr/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ight Arrow 17"/>
          <p:cNvSpPr/>
          <p:nvPr/>
        </p:nvSpPr>
        <p:spPr>
          <a:xfrm rot="-5400000">
            <a:off x="6554314" y="4092872"/>
            <a:ext cx="620222" cy="1971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13">
              <a:defRPr/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ight Arrow 18"/>
          <p:cNvSpPr/>
          <p:nvPr/>
        </p:nvSpPr>
        <p:spPr>
          <a:xfrm rot="-8640000">
            <a:off x="7708572" y="3830827"/>
            <a:ext cx="620222" cy="1971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13">
              <a:defRPr/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ight Arrow 20"/>
          <p:cNvSpPr/>
          <p:nvPr/>
        </p:nvSpPr>
        <p:spPr>
          <a:xfrm rot="-13020000">
            <a:off x="7623373" y="2690018"/>
            <a:ext cx="620222" cy="1971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13">
              <a:defRPr/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ight Arrow 21"/>
          <p:cNvSpPr/>
          <p:nvPr/>
        </p:nvSpPr>
        <p:spPr>
          <a:xfrm rot="2160000">
            <a:off x="5280309" y="2637542"/>
            <a:ext cx="620222" cy="1971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13">
              <a:defRPr/>
            </a:pP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ight Arrow 22"/>
          <p:cNvSpPr/>
          <p:nvPr/>
        </p:nvSpPr>
        <p:spPr>
          <a:xfrm rot="5400000">
            <a:off x="6621550" y="2618370"/>
            <a:ext cx="485748" cy="1971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13">
              <a:defRPr/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Google Shape;1759;p117"/>
          <p:cNvSpPr txBox="1"/>
          <p:nvPr/>
        </p:nvSpPr>
        <p:spPr>
          <a:xfrm>
            <a:off x="2892481" y="323272"/>
            <a:ext cx="6430627" cy="715286"/>
          </a:xfrm>
          <a:prstGeom prst="rect">
            <a:avLst/>
          </a:prstGeom>
          <a:solidFill>
            <a:srgbClr val="2C3E7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270000" defTabSz="311085">
              <a:defRPr/>
            </a:pPr>
            <a:r>
              <a:rPr lang="en-GB" sz="3200" b="1" dirty="0" smtClean="0">
                <a:solidFill>
                  <a:prstClr val="white"/>
                </a:solidFill>
                <a:ea typeface="Georgia"/>
                <a:cs typeface="Arial" panose="020B0604020202020204" pitchFamily="34" charset="0"/>
                <a:sym typeface="Georgia"/>
              </a:rPr>
              <a:t>Value </a:t>
            </a:r>
            <a:r>
              <a:rPr lang="en-GB" sz="3200" b="1" dirty="0">
                <a:solidFill>
                  <a:prstClr val="white"/>
                </a:solidFill>
                <a:ea typeface="Georgia"/>
                <a:cs typeface="Arial" panose="020B0604020202020204" pitchFamily="34" charset="0"/>
                <a:sym typeface="Georgia"/>
              </a:rPr>
              <a:t>Based Procurement - Who?</a:t>
            </a:r>
            <a:endParaRPr sz="3200" b="1" dirty="0">
              <a:solidFill>
                <a:prstClr val="white"/>
              </a:solidFill>
              <a:ea typeface="Georgia"/>
              <a:cs typeface="Arial" panose="020B0604020202020204" pitchFamily="34" charset="0"/>
              <a:sym typeface="Georgi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52757" y="5307534"/>
            <a:ext cx="1564783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13">
              <a:defRPr/>
            </a:pP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1587257" y="4394404"/>
            <a:ext cx="796770" cy="108585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13">
              <a:defRPr/>
            </a:pPr>
            <a:endParaRPr lang="en-GB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34423" y="1536580"/>
            <a:ext cx="1272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13"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ENABLERS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3021" y="331213"/>
            <a:ext cx="1219765" cy="88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FD7E6960-E826-2A47-8BA5-FDD5A312ADBF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14772"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7691F29-2EDE-4E75-972D-CE049166D8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73" y="5920567"/>
            <a:ext cx="3155039" cy="8574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87" y="1665406"/>
            <a:ext cx="2114550" cy="15144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95857" y="1340992"/>
            <a:ext cx="8103355" cy="31393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Challenge to industry and </a:t>
            </a:r>
            <a:r>
              <a:rPr lang="en-GB" dirty="0" smtClean="0">
                <a:solidFill>
                  <a:schemeClr val="tx1"/>
                </a:solidFill>
              </a:rPr>
              <a:t>NHS </a:t>
            </a:r>
            <a:r>
              <a:rPr lang="en-GB" dirty="0">
                <a:solidFill>
                  <a:schemeClr val="tx1"/>
                </a:solidFill>
              </a:rPr>
              <a:t>is </a:t>
            </a:r>
            <a:r>
              <a:rPr lang="en-GB" dirty="0" smtClean="0">
                <a:solidFill>
                  <a:schemeClr val="tx1"/>
                </a:solidFill>
              </a:rPr>
              <a:t>to: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M</a:t>
            </a:r>
            <a:r>
              <a:rPr lang="en-GB" dirty="0" smtClean="0">
                <a:solidFill>
                  <a:schemeClr val="tx1"/>
                </a:solidFill>
              </a:rPr>
              <a:t>ove </a:t>
            </a:r>
            <a:r>
              <a:rPr lang="en-GB" dirty="0">
                <a:solidFill>
                  <a:schemeClr val="tx1"/>
                </a:solidFill>
              </a:rPr>
              <a:t>beyond </a:t>
            </a:r>
            <a:r>
              <a:rPr lang="en-GB" dirty="0" smtClean="0">
                <a:solidFill>
                  <a:schemeClr val="tx1"/>
                </a:solidFill>
              </a:rPr>
              <a:t>1</a:t>
            </a:r>
            <a:r>
              <a:rPr lang="en-GB" baseline="30000" dirty="0" smtClean="0">
                <a:solidFill>
                  <a:schemeClr val="tx1"/>
                </a:solidFill>
              </a:rPr>
              <a:t>st</a:t>
            </a:r>
            <a:r>
              <a:rPr lang="en-GB" dirty="0" smtClean="0">
                <a:solidFill>
                  <a:schemeClr val="tx1"/>
                </a:solidFill>
              </a:rPr>
              <a:t> P or PRODUCT (where appropriate)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Increase the frequency and depth of engagement around the 2</a:t>
            </a:r>
            <a:r>
              <a:rPr lang="en-GB" baseline="30000" dirty="0" smtClean="0">
                <a:solidFill>
                  <a:schemeClr val="tx1"/>
                </a:solidFill>
              </a:rPr>
              <a:t>nd</a:t>
            </a:r>
            <a:r>
              <a:rPr lang="en-GB" dirty="0" smtClean="0">
                <a:solidFill>
                  <a:schemeClr val="tx1"/>
                </a:solidFill>
              </a:rPr>
              <a:t> P of PROCESS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Advance to the 3</a:t>
            </a:r>
            <a:r>
              <a:rPr lang="en-GB" baseline="30000" dirty="0" smtClean="0">
                <a:solidFill>
                  <a:schemeClr val="tx1"/>
                </a:solidFill>
              </a:rPr>
              <a:t>rd</a:t>
            </a:r>
            <a:r>
              <a:rPr lang="en-GB" dirty="0" smtClean="0">
                <a:solidFill>
                  <a:schemeClr val="tx1"/>
                </a:solidFill>
              </a:rPr>
              <a:t> P or PATIENT where reported OUTCOMES inform decision making and payment.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If we are not yet in a position to contract and share risk based on patient outcomes we can still work together and decide how best to advance in this direction.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Be prepared to be challenged on your evidence of true value.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Google Shape;1759;p117"/>
          <p:cNvSpPr txBox="1"/>
          <p:nvPr/>
        </p:nvSpPr>
        <p:spPr>
          <a:xfrm>
            <a:off x="2795857" y="408002"/>
            <a:ext cx="5696533" cy="620400"/>
          </a:xfrm>
          <a:prstGeom prst="rect">
            <a:avLst/>
          </a:prstGeom>
          <a:solidFill>
            <a:srgbClr val="2C3E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59993" defTabSz="414772"/>
            <a:r>
              <a:rPr lang="en-IN" sz="3200" b="1" dirty="0" smtClean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We need to progress….</a:t>
            </a:r>
            <a:endParaRPr sz="320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  <a:sym typeface="Georgia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0375" y="490169"/>
            <a:ext cx="1678059" cy="10652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0272" y="4996206"/>
            <a:ext cx="50904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THANK YOU FOR LISTENING!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05763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FD7E6960-E826-2A47-8BA5-FDD5A312ADBF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14772"/>
              <a:t>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7691F29-2EDE-4E75-972D-CE049166D8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73" y="5920567"/>
            <a:ext cx="3155039" cy="857428"/>
          </a:xfrm>
          <a:prstGeom prst="rect">
            <a:avLst/>
          </a:prstGeom>
        </p:spPr>
      </p:pic>
      <p:sp>
        <p:nvSpPr>
          <p:cNvPr id="14" name="Content Placeholder 4"/>
          <p:cNvSpPr txBox="1">
            <a:spLocks/>
          </p:cNvSpPr>
          <p:nvPr/>
        </p:nvSpPr>
        <p:spPr>
          <a:xfrm>
            <a:off x="1673713" y="1839740"/>
            <a:ext cx="8655240" cy="253653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3" indent="-171453" algn="just" defTabSz="685813">
              <a:lnSpc>
                <a:spcPct val="120000"/>
              </a:lnSpc>
              <a:spcBef>
                <a:spcPts val="750"/>
              </a:spcBef>
              <a:defRPr/>
            </a:pPr>
            <a:endParaRPr lang="en-GB" sz="135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>
            <a:off x="9407288" y="3043609"/>
            <a:ext cx="21923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13">
              <a:defRPr/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© Value 4 Wales, NHS Wales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447" y="1413599"/>
            <a:ext cx="3049667" cy="1700213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500" y="1413599"/>
            <a:ext cx="3143250" cy="170021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784319" y="2672501"/>
            <a:ext cx="1628775" cy="155019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52828" y="4333422"/>
            <a:ext cx="8233918" cy="16312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257180">
              <a:defRPr/>
            </a:pPr>
            <a:r>
              <a:rPr lang="en-GB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NHS Wales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predicated its definition of</a:t>
            </a:r>
            <a:r>
              <a:rPr lang="en-GB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Value 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MP by improving health </a:t>
            </a:r>
            <a:r>
              <a:rPr lang="en-GB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outcomes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the same/lower </a:t>
            </a:r>
            <a:r>
              <a:rPr lang="en-GB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costs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combined with MG ensuring </a:t>
            </a:r>
            <a:r>
              <a:rPr lang="en-GB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‘allocative value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’, where practicable resources are shifted across the organisation, seeking to apportion resources where it has greatest impact, resulting in a </a:t>
            </a:r>
            <a:r>
              <a:rPr lang="en-GB" sz="2000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replicable and sustainable model</a:t>
            </a:r>
            <a:endParaRPr lang="en-GB" sz="2000" dirty="0">
              <a:solidFill>
                <a:srgbClr val="70AD47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Google Shape;1759;p117"/>
          <p:cNvSpPr txBox="1">
            <a:spLocks/>
          </p:cNvSpPr>
          <p:nvPr/>
        </p:nvSpPr>
        <p:spPr>
          <a:xfrm>
            <a:off x="1605959" y="505012"/>
            <a:ext cx="8985767" cy="486579"/>
          </a:xfrm>
          <a:prstGeom prst="rect">
            <a:avLst/>
          </a:prstGeom>
          <a:solidFill>
            <a:srgbClr val="2C3E72"/>
          </a:solidFill>
          <a:ln>
            <a:noFill/>
          </a:ln>
        </p:spPr>
        <p:txBody>
          <a:bodyPr spcFirstLastPara="1" vert="horz" wrap="square" lIns="68569" tIns="68569" rIns="68569" bIns="68569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0000" defTabSz="311085"/>
            <a:r>
              <a:rPr lang="en-GB" sz="3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Value-Based Health 2 models become 1</a:t>
            </a:r>
            <a:endParaRPr lang="en-GB" sz="3200" dirty="0">
              <a:solidFill>
                <a:prstClr val="black"/>
              </a:solidFill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323288" y="2018592"/>
            <a:ext cx="287450" cy="2149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178"/>
            <a:endParaRPr lang="en-GB" sz="135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09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FD7E6960-E826-2A47-8BA5-FDD5A312ADBF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14772"/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7691F29-2EDE-4E75-972D-CE049166D8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73" y="5920567"/>
            <a:ext cx="3155039" cy="857428"/>
          </a:xfrm>
          <a:prstGeom prst="rect">
            <a:avLst/>
          </a:prstGeom>
        </p:spPr>
      </p:pic>
      <p:sp>
        <p:nvSpPr>
          <p:cNvPr id="4" name="Google Shape;1759;p117"/>
          <p:cNvSpPr txBox="1">
            <a:spLocks/>
          </p:cNvSpPr>
          <p:nvPr/>
        </p:nvSpPr>
        <p:spPr>
          <a:xfrm>
            <a:off x="1678149" y="346129"/>
            <a:ext cx="8985767" cy="486579"/>
          </a:xfrm>
          <a:prstGeom prst="rect">
            <a:avLst/>
          </a:prstGeom>
          <a:solidFill>
            <a:srgbClr val="2C3E72"/>
          </a:solidFill>
          <a:ln>
            <a:noFill/>
          </a:ln>
        </p:spPr>
        <p:txBody>
          <a:bodyPr spcFirstLastPara="1" vert="horz" wrap="square" lIns="68569" tIns="68569" rIns="68569" bIns="68569" rtlCol="0" anchor="ctr" anchorCtr="0">
            <a:noAutofit/>
          </a:bodyPr>
          <a:lstStyle>
            <a:lvl1pPr algn="l" defTabSz="91440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0000" defTabSz="311085"/>
            <a:r>
              <a:rPr lang="en-GB" sz="32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‘Value-Based Health Care - an enabler’</a:t>
            </a:r>
            <a:endParaRPr lang="en-GB" sz="3200" b="1" dirty="0">
              <a:solidFill>
                <a:prstClr val="black"/>
              </a:solidFill>
              <a:latin typeface="+mn-lt"/>
              <a:ea typeface="Georgia"/>
              <a:cs typeface="Arial" panose="020B0604020202020204" pitchFamily="34" charset="0"/>
              <a:sym typeface="Georgia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52988" y="1709368"/>
            <a:ext cx="6890553" cy="306968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29178">
              <a:lnSpc>
                <a:spcPct val="100000"/>
              </a:lnSpc>
              <a:spcBef>
                <a:spcPts val="907"/>
              </a:spcBef>
              <a:buNone/>
            </a:pPr>
            <a:endParaRPr lang="en-US" sz="190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52989" y="1597834"/>
            <a:ext cx="6288916" cy="1036701"/>
          </a:xfrm>
          <a:prstGeom prst="rect">
            <a:avLst/>
          </a:prstGeom>
        </p:spPr>
        <p:txBody>
          <a:bodyPr vert="horz" lIns="68580" tIns="34290" rIns="68580" bIns="3429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29178">
              <a:spcBef>
                <a:spcPts val="907"/>
              </a:spcBef>
              <a:buNone/>
            </a:pPr>
            <a:endParaRPr lang="en-US" sz="2100" dirty="0">
              <a:solidFill>
                <a:prstClr val="black"/>
              </a:solidFill>
              <a:latin typeface="Calibri"/>
            </a:endParaRPr>
          </a:p>
          <a:p>
            <a:pPr marL="0" indent="0" defTabSz="829178">
              <a:spcBef>
                <a:spcPts val="907"/>
              </a:spcBef>
              <a:buNone/>
            </a:pPr>
            <a:endParaRPr lang="en-US" sz="190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829178">
              <a:lnSpc>
                <a:spcPct val="150000"/>
              </a:lnSpc>
              <a:spcBef>
                <a:spcPts val="907"/>
              </a:spcBef>
              <a:buNone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Achieving best possible outcomes for people 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marL="0" indent="0" defTabSz="829178">
              <a:spcBef>
                <a:spcPts val="907"/>
              </a:spcBef>
              <a:buNone/>
            </a:pPr>
            <a:endParaRPr lang="en-US" sz="1905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45605" y="2239575"/>
            <a:ext cx="6288916" cy="1036701"/>
          </a:xfrm>
          <a:prstGeom prst="rect">
            <a:avLst/>
          </a:prstGeom>
        </p:spPr>
        <p:txBody>
          <a:bodyPr vert="horz" lIns="68580" tIns="34290" rIns="68580" bIns="3429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29178">
              <a:spcBef>
                <a:spcPts val="907"/>
              </a:spcBef>
              <a:buNone/>
            </a:pPr>
            <a:endParaRPr lang="en-US" sz="2100" dirty="0">
              <a:solidFill>
                <a:prstClr val="black"/>
              </a:solidFill>
              <a:latin typeface="Calibri"/>
            </a:endParaRPr>
          </a:p>
          <a:p>
            <a:pPr marL="0" indent="0" defTabSz="829178">
              <a:spcBef>
                <a:spcPts val="907"/>
              </a:spcBef>
              <a:buNone/>
            </a:pPr>
            <a:endParaRPr lang="en-US" sz="190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829178">
              <a:lnSpc>
                <a:spcPct val="150000"/>
              </a:lnSpc>
              <a:spcBef>
                <a:spcPts val="907"/>
              </a:spcBef>
              <a:buNone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Utilising our resources appropriately 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marL="0" indent="0" defTabSz="829178">
              <a:spcBef>
                <a:spcPts val="907"/>
              </a:spcBef>
              <a:buNone/>
            </a:pPr>
            <a:endParaRPr lang="en-US" sz="1905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633974" y="2044239"/>
            <a:ext cx="2786326" cy="1036701"/>
          </a:xfrm>
          <a:prstGeom prst="rect">
            <a:avLst/>
          </a:prstGeom>
        </p:spPr>
        <p:txBody>
          <a:bodyPr vert="horz" lIns="68580" tIns="34290" rIns="68580" bIns="3429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29178">
              <a:spcBef>
                <a:spcPts val="907"/>
              </a:spcBef>
              <a:buNone/>
            </a:pPr>
            <a:endParaRPr lang="en-US" sz="2100" dirty="0">
              <a:solidFill>
                <a:prstClr val="black"/>
              </a:solidFill>
              <a:latin typeface="Calibri"/>
            </a:endParaRPr>
          </a:p>
          <a:p>
            <a:pPr marL="0" indent="0" defTabSz="829178">
              <a:spcBef>
                <a:spcPts val="907"/>
              </a:spcBef>
              <a:buNone/>
            </a:pPr>
            <a:endParaRPr lang="en-US" sz="190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829178">
              <a:lnSpc>
                <a:spcPct val="150000"/>
              </a:lnSpc>
              <a:spcBef>
                <a:spcPts val="907"/>
              </a:spcBef>
              <a:buNone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Value in Health care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marL="0" indent="0" defTabSz="829178">
              <a:spcBef>
                <a:spcPts val="907"/>
              </a:spcBef>
              <a:buNone/>
            </a:pPr>
            <a:endParaRPr lang="en-US" sz="1905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752987" y="2757925"/>
            <a:ext cx="56437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76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5703" y="123664"/>
            <a:ext cx="9340285" cy="698038"/>
          </a:xfrm>
          <a:solidFill>
            <a:srgbClr val="2C3E72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4899" b="1" dirty="0">
                <a:solidFill>
                  <a:schemeClr val="bg1"/>
                </a:solidFill>
              </a:rPr>
              <a:t>ABUHB Approach - Vision and Aim</a:t>
            </a:r>
            <a:endParaRPr lang="en-US" sz="4899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703" y="5978019"/>
            <a:ext cx="2661770" cy="7086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91640" y="6549137"/>
            <a:ext cx="3133493" cy="259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414772"/>
            <a:r>
              <a:rPr lang="en-US" sz="1089" dirty="0">
                <a:solidFill>
                  <a:srgbClr val="002060"/>
                </a:solidFill>
                <a:latin typeface="Calibri" panose="020F0502020204030204"/>
              </a:rPr>
              <a:t>Copyright © ABUHB, VBHC Programme</a:t>
            </a:r>
            <a:endParaRPr lang="en-US" sz="1089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15620" y="3595387"/>
            <a:ext cx="9030889" cy="210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14772"/>
            <a:r>
              <a:rPr lang="en-US" sz="2903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Aim</a:t>
            </a:r>
            <a:r>
              <a:rPr lang="en-US" sz="254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 - To systematically collect patient </a:t>
            </a:r>
            <a:r>
              <a:rPr lang="en-US" sz="254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reported experience </a:t>
            </a:r>
            <a:r>
              <a:rPr lang="en-US" sz="254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and </a:t>
            </a:r>
            <a:r>
              <a:rPr lang="en-US" sz="254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outcomes </a:t>
            </a:r>
            <a:r>
              <a:rPr lang="en-US" sz="254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to </a:t>
            </a:r>
            <a:r>
              <a:rPr lang="en-US" sz="254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provide data driven evidence that can be used to determine the clinical and cost-effectiveness of treatments and services in order to meet the overall aims of ‘A Healthier Wales’ and ‘Clinical Futures Strategy’.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15703" y="1170495"/>
            <a:ext cx="9340285" cy="1879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14772"/>
            <a:r>
              <a:rPr lang="en-GB" sz="2903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Vision - </a:t>
            </a:r>
            <a:r>
              <a:rPr lang="en-GB" sz="2903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Improve </a:t>
            </a:r>
            <a:r>
              <a:rPr lang="en-GB" sz="2903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the experiences, </a:t>
            </a:r>
            <a:r>
              <a:rPr lang="en-GB" sz="2903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achieve </a:t>
            </a:r>
            <a:r>
              <a:rPr lang="en-GB" sz="2903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the outcomes that matter to people, whilst being good stewards of the finite resources available and working together to do the right thing across the whole system</a:t>
            </a:r>
            <a:endParaRPr lang="en-GB" sz="2903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7409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5703" y="123664"/>
            <a:ext cx="9340285" cy="698038"/>
          </a:xfrm>
          <a:solidFill>
            <a:srgbClr val="2C3E72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4899" b="1" dirty="0">
                <a:solidFill>
                  <a:schemeClr val="bg1"/>
                </a:solidFill>
              </a:rPr>
              <a:t>ABUHB Approach - </a:t>
            </a:r>
            <a:r>
              <a:rPr lang="en-US" sz="4899" b="1" dirty="0">
                <a:solidFill>
                  <a:schemeClr val="bg1"/>
                </a:solidFill>
              </a:rPr>
              <a:t>Component Parts</a:t>
            </a:r>
            <a:endParaRPr lang="en-US" sz="4899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703" y="5978019"/>
            <a:ext cx="2661770" cy="7086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91640" y="6549137"/>
            <a:ext cx="3133493" cy="259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414772"/>
            <a:r>
              <a:rPr lang="en-US" sz="1089" dirty="0">
                <a:solidFill>
                  <a:srgbClr val="002060"/>
                </a:solidFill>
                <a:latin typeface="Calibri" panose="020F0502020204030204"/>
              </a:rPr>
              <a:t>Copyright © ABUHB, VBHC Programme</a:t>
            </a:r>
            <a:endParaRPr lang="en-US" sz="1089" dirty="0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7776" y="1841338"/>
            <a:ext cx="2864428" cy="28428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08438" y="1641948"/>
            <a:ext cx="5188457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4772"/>
            <a:r>
              <a:rPr lang="en-GB" sz="1633" dirty="0">
                <a:solidFill>
                  <a:prstClr val="black"/>
                </a:solidFill>
                <a:latin typeface="Calibri" panose="020F0502020204030204"/>
              </a:rPr>
              <a:t>Patient and Family | Carer Experience | Observations</a:t>
            </a:r>
            <a:endParaRPr lang="en-GB" sz="16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8438" y="2202791"/>
            <a:ext cx="5188457" cy="594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4772"/>
            <a:r>
              <a:rPr lang="en-GB" sz="1633" dirty="0">
                <a:solidFill>
                  <a:prstClr val="black"/>
                </a:solidFill>
                <a:latin typeface="Calibri" panose="020F0502020204030204"/>
              </a:rPr>
              <a:t>Real World Outcome Collection | Measurement of Patient and Family | Carer reported outcomes (Risk adjusted)</a:t>
            </a:r>
            <a:endParaRPr lang="en-GB" sz="16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8438" y="3014923"/>
            <a:ext cx="5188457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4772"/>
            <a:r>
              <a:rPr lang="en-GB" sz="1633" dirty="0">
                <a:solidFill>
                  <a:prstClr val="black"/>
                </a:solidFill>
                <a:latin typeface="Calibri" panose="020F0502020204030204"/>
              </a:rPr>
              <a:t>Costing - Various methods PLCs and TDABC</a:t>
            </a:r>
            <a:endParaRPr lang="en-GB" sz="16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8438" y="3508022"/>
            <a:ext cx="5188457" cy="594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4772"/>
            <a:r>
              <a:rPr lang="en-GB" sz="1633" dirty="0">
                <a:solidFill>
                  <a:prstClr val="black"/>
                </a:solidFill>
                <a:latin typeface="Calibri" panose="020F0502020204030204"/>
              </a:rPr>
              <a:t>Procurement | Commissioning  - Putting outcomes at the heart of the decision making process</a:t>
            </a:r>
            <a:endParaRPr lang="en-GB" sz="16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8437" y="4288538"/>
            <a:ext cx="5188457" cy="594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4772"/>
            <a:r>
              <a:rPr lang="en-GB" sz="1633" dirty="0">
                <a:solidFill>
                  <a:prstClr val="black"/>
                </a:solidFill>
                <a:latin typeface="Calibri" panose="020F0502020204030204"/>
              </a:rPr>
              <a:t>Remodel services - A patient centred approach using the data as evidence to drive decisions</a:t>
            </a:r>
            <a:endParaRPr lang="en-GB" sz="1633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9880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383541" y="883753"/>
            <a:ext cx="942770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Rectangle 49"/>
          <p:cNvSpPr>
            <a:spLocks noChangeArrowheads="1"/>
          </p:cNvSpPr>
          <p:nvPr/>
        </p:nvSpPr>
        <p:spPr bwMode="auto">
          <a:xfrm>
            <a:off x="1247732" y="736752"/>
            <a:ext cx="146933" cy="293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2724" tIns="36362" rIns="72724" bIns="36362" numCol="1" anchor="ctr" anchorCtr="0" compatLnSpc="1">
            <a:prstTxWarp prst="textNoShape">
              <a:avLst/>
            </a:prstTxWarp>
            <a:spAutoFit/>
          </a:bodyPr>
          <a:lstStyle/>
          <a:p>
            <a:pPr defTabSz="414772"/>
            <a:endParaRPr lang="en-GB" sz="143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Rectangle 49"/>
          <p:cNvSpPr>
            <a:spLocks noChangeArrowheads="1"/>
          </p:cNvSpPr>
          <p:nvPr/>
        </p:nvSpPr>
        <p:spPr bwMode="auto">
          <a:xfrm>
            <a:off x="1247732" y="736752"/>
            <a:ext cx="146933" cy="293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2724" tIns="36362" rIns="72724" bIns="36362" numCol="1" anchor="ctr" anchorCtr="0" compatLnSpc="1">
            <a:prstTxWarp prst="textNoShape">
              <a:avLst/>
            </a:prstTxWarp>
            <a:spAutoFit/>
          </a:bodyPr>
          <a:lstStyle/>
          <a:p>
            <a:pPr defTabSz="414772"/>
            <a:endParaRPr lang="en-GB" sz="143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Rectangle 49"/>
          <p:cNvSpPr>
            <a:spLocks noChangeArrowheads="1"/>
          </p:cNvSpPr>
          <p:nvPr/>
        </p:nvSpPr>
        <p:spPr bwMode="auto">
          <a:xfrm>
            <a:off x="1247732" y="736752"/>
            <a:ext cx="146933" cy="293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2724" tIns="36362" rIns="72724" bIns="36362" numCol="1" anchor="ctr" anchorCtr="0" compatLnSpc="1">
            <a:prstTxWarp prst="textNoShape">
              <a:avLst/>
            </a:prstTxWarp>
            <a:spAutoFit/>
          </a:bodyPr>
          <a:lstStyle/>
          <a:p>
            <a:pPr defTabSz="414772"/>
            <a:endParaRPr lang="en-GB" sz="143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Rectangle 49"/>
          <p:cNvSpPr>
            <a:spLocks noChangeArrowheads="1"/>
          </p:cNvSpPr>
          <p:nvPr/>
        </p:nvSpPr>
        <p:spPr bwMode="auto">
          <a:xfrm>
            <a:off x="1247732" y="736752"/>
            <a:ext cx="146933" cy="293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2724" tIns="36362" rIns="72724" bIns="36362" numCol="1" anchor="ctr" anchorCtr="0" compatLnSpc="1">
            <a:prstTxWarp prst="textNoShape">
              <a:avLst/>
            </a:prstTxWarp>
            <a:spAutoFit/>
          </a:bodyPr>
          <a:lstStyle/>
          <a:p>
            <a:pPr defTabSz="414772"/>
            <a:endParaRPr lang="en-GB" sz="143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47732" y="699301"/>
            <a:ext cx="184731" cy="5816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14772"/>
            <a:endParaRPr lang="en-GB" sz="159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414772"/>
            <a:endParaRPr lang="en-GB" sz="159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566032" y="2719590"/>
            <a:ext cx="9338986" cy="1054246"/>
          </a:xfrm>
          <a:prstGeom prst="rect">
            <a:avLst/>
          </a:prstGeom>
        </p:spPr>
        <p:txBody>
          <a:bodyPr vert="horz" lIns="72724" tIns="36362" rIns="72724" bIns="3636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9544"/>
            <a:r>
              <a:rPr lang="en-GB" sz="2863" b="1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Parkinson’s</a:t>
            </a:r>
            <a:endParaRPr lang="en-GB" sz="2863" dirty="0">
              <a:solidFill>
                <a:prstClr val="white">
                  <a:lumMod val="65000"/>
                </a:prstClr>
              </a:solidFill>
              <a:latin typeface="Calibri" panose="020F050202020403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8624400" y="5553169"/>
            <a:ext cx="9338986" cy="1054246"/>
          </a:xfrm>
          <a:prstGeom prst="rect">
            <a:avLst/>
          </a:prstGeom>
        </p:spPr>
        <p:txBody>
          <a:bodyPr vert="horz" lIns="72724" tIns="36362" rIns="72724" bIns="3636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9544"/>
            <a:r>
              <a:rPr lang="en-GB" sz="2863" b="1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Cataracts</a:t>
            </a:r>
            <a:endParaRPr lang="en-GB" sz="2863" dirty="0">
              <a:solidFill>
                <a:prstClr val="white">
                  <a:lumMod val="65000"/>
                </a:prstClr>
              </a:solidFill>
              <a:latin typeface="Calibri" panose="020F050202020403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6315168" y="2345289"/>
            <a:ext cx="9338986" cy="1054246"/>
          </a:xfrm>
          <a:prstGeom prst="rect">
            <a:avLst/>
          </a:prstGeom>
        </p:spPr>
        <p:txBody>
          <a:bodyPr vert="horz" lIns="72724" tIns="36362" rIns="72724" bIns="3636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9544"/>
            <a:r>
              <a:rPr lang="en-GB" sz="2863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Inflammatory Bowel Disease</a:t>
            </a:r>
            <a:endParaRPr lang="en-GB" sz="2863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298295" y="3152407"/>
            <a:ext cx="9338986" cy="1054246"/>
          </a:xfrm>
          <a:prstGeom prst="rect">
            <a:avLst/>
          </a:prstGeom>
        </p:spPr>
        <p:txBody>
          <a:bodyPr vert="horz" lIns="72724" tIns="36362" rIns="72724" bIns="3636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9544"/>
            <a:r>
              <a:rPr lang="en-GB" sz="2545" b="1" dirty="0">
                <a:solidFill>
                  <a:prstClr val="white">
                    <a:lumMod val="65000"/>
                  </a:prst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Dementia</a:t>
            </a:r>
            <a:endParaRPr lang="en-GB" sz="2545" dirty="0">
              <a:solidFill>
                <a:prstClr val="white">
                  <a:lumMod val="65000"/>
                </a:prstClr>
              </a:solidFill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472263" y="1810909"/>
            <a:ext cx="9338986" cy="1054246"/>
          </a:xfrm>
          <a:prstGeom prst="rect">
            <a:avLst/>
          </a:prstGeom>
        </p:spPr>
        <p:txBody>
          <a:bodyPr vert="horz" lIns="72724" tIns="36362" rIns="72724" bIns="3636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9544"/>
            <a:r>
              <a:rPr lang="en-GB" sz="2545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Heart Failure</a:t>
            </a:r>
            <a:endParaRPr lang="en-GB" sz="2545" dirty="0">
              <a:solidFill>
                <a:prstClr val="black">
                  <a:lumMod val="65000"/>
                  <a:lumOff val="35000"/>
                </a:prstClr>
              </a:solidFill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 rot="5400000">
            <a:off x="-364272" y="5953280"/>
            <a:ext cx="9338986" cy="1054246"/>
          </a:xfrm>
          <a:prstGeom prst="rect">
            <a:avLst/>
          </a:prstGeom>
        </p:spPr>
        <p:txBody>
          <a:bodyPr vert="horz" lIns="72724" tIns="36362" rIns="72724" bIns="3636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9544"/>
            <a:r>
              <a:rPr lang="en-GB" sz="2863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Ankylosing Spondylitis</a:t>
            </a:r>
            <a:endParaRPr lang="en-GB" sz="2863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4912439" y="3421694"/>
            <a:ext cx="9338986" cy="1054246"/>
          </a:xfrm>
          <a:prstGeom prst="rect">
            <a:avLst/>
          </a:prstGeom>
        </p:spPr>
        <p:txBody>
          <a:bodyPr vert="horz" lIns="72724" tIns="36362" rIns="72724" bIns="3636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9544"/>
            <a:r>
              <a:rPr lang="en-GB" sz="2863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Epilepsy</a:t>
            </a:r>
            <a:endParaRPr lang="en-GB" sz="2863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 rot="5400000">
            <a:off x="6811899" y="3370389"/>
            <a:ext cx="1374616" cy="1054246"/>
          </a:xfrm>
          <a:prstGeom prst="rect">
            <a:avLst/>
          </a:prstGeom>
        </p:spPr>
        <p:txBody>
          <a:bodyPr vert="horz" lIns="72724" tIns="36362" rIns="72724" bIns="3636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29544"/>
            <a:r>
              <a:rPr lang="en-GB" sz="2545" b="1" dirty="0">
                <a:solidFill>
                  <a:prstClr val="white">
                    <a:lumMod val="65000"/>
                  </a:prst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Alcohol </a:t>
            </a:r>
          </a:p>
          <a:p>
            <a:pPr algn="ctr" defTabSz="829544"/>
            <a:r>
              <a:rPr lang="en-GB" sz="2545" b="1" dirty="0">
                <a:solidFill>
                  <a:prstClr val="white">
                    <a:lumMod val="65000"/>
                  </a:prst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Liaison </a:t>
            </a:r>
          </a:p>
          <a:p>
            <a:pPr algn="ctr" defTabSz="829544"/>
            <a:r>
              <a:rPr lang="en-GB" sz="2545" b="1" dirty="0">
                <a:solidFill>
                  <a:prstClr val="white">
                    <a:lumMod val="65000"/>
                  </a:prst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Service</a:t>
            </a:r>
            <a:endParaRPr lang="en-GB" sz="2545" dirty="0">
              <a:solidFill>
                <a:prstClr val="white">
                  <a:lumMod val="65000"/>
                </a:prstClr>
              </a:solidFill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5075874" y="1244685"/>
            <a:ext cx="9338986" cy="1054246"/>
          </a:xfrm>
          <a:prstGeom prst="rect">
            <a:avLst/>
          </a:prstGeom>
        </p:spPr>
        <p:txBody>
          <a:bodyPr vert="horz" lIns="72724" tIns="36362" rIns="72724" bIns="3636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9544"/>
            <a:r>
              <a:rPr lang="en-GB" sz="2863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Pulmonary Rehabilitation</a:t>
            </a:r>
            <a:endParaRPr lang="en-GB" sz="2863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4832345" y="4106976"/>
            <a:ext cx="9338986" cy="1054246"/>
          </a:xfrm>
          <a:prstGeom prst="rect">
            <a:avLst/>
          </a:prstGeom>
        </p:spPr>
        <p:txBody>
          <a:bodyPr vert="horz" lIns="72724" tIns="36362" rIns="72724" bIns="3636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9544"/>
            <a:r>
              <a:rPr lang="en-GB" sz="2863" b="1" dirty="0">
                <a:solidFill>
                  <a:prstClr val="black"/>
                </a:solidFill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Stroke</a:t>
            </a:r>
            <a:endParaRPr lang="en-GB" sz="2863" dirty="0">
              <a:solidFill>
                <a:prstClr val="black"/>
              </a:solidFill>
              <a:latin typeface="Calibri" panose="020F050202020403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4733932" y="1832684"/>
            <a:ext cx="9338986" cy="1054246"/>
          </a:xfrm>
          <a:prstGeom prst="rect">
            <a:avLst/>
          </a:prstGeom>
        </p:spPr>
        <p:txBody>
          <a:bodyPr vert="horz" lIns="72724" tIns="36362" rIns="72724" bIns="3636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9544"/>
            <a:r>
              <a:rPr lang="en-GB" sz="3182" b="1" dirty="0">
                <a:solidFill>
                  <a:prstClr val="black"/>
                </a:solidFill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Pleural Disease</a:t>
            </a:r>
            <a:endParaRPr lang="en-GB" sz="3182" dirty="0">
              <a:solidFill>
                <a:prstClr val="black"/>
              </a:solidFill>
              <a:latin typeface="Calibri" panose="020F050202020403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8129503" y="2946743"/>
            <a:ext cx="9338986" cy="1054246"/>
          </a:xfrm>
          <a:prstGeom prst="rect">
            <a:avLst/>
          </a:prstGeom>
        </p:spPr>
        <p:txBody>
          <a:bodyPr vert="horz" lIns="72724" tIns="36362" rIns="72724" bIns="3636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9544"/>
            <a:r>
              <a:rPr lang="en-GB" sz="2863" b="1" dirty="0">
                <a:solidFill>
                  <a:prstClr val="black"/>
                </a:solidFill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Lung Cancer</a:t>
            </a:r>
            <a:endParaRPr lang="en-GB" sz="2863" dirty="0">
              <a:solidFill>
                <a:prstClr val="black"/>
              </a:solidFill>
              <a:latin typeface="Calibri" panose="020F050202020403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7237528" y="4971479"/>
            <a:ext cx="9338986" cy="1054246"/>
          </a:xfrm>
          <a:prstGeom prst="rect">
            <a:avLst/>
          </a:prstGeom>
        </p:spPr>
        <p:txBody>
          <a:bodyPr vert="horz" lIns="72724" tIns="36362" rIns="72724" bIns="3636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9544"/>
            <a:r>
              <a:rPr lang="en-GB" sz="3182" b="1" dirty="0">
                <a:solidFill>
                  <a:prstClr val="black"/>
                </a:solidFill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Sleep Services</a:t>
            </a:r>
            <a:endParaRPr lang="en-GB" sz="3182" dirty="0">
              <a:solidFill>
                <a:prstClr val="black"/>
              </a:solidFill>
              <a:latin typeface="Calibri" panose="020F050202020403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2390140" y="2346662"/>
            <a:ext cx="9338986" cy="1054246"/>
          </a:xfrm>
          <a:prstGeom prst="rect">
            <a:avLst/>
          </a:prstGeom>
        </p:spPr>
        <p:txBody>
          <a:bodyPr vert="horz" lIns="72724" tIns="36362" rIns="72724" bIns="3636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9544"/>
            <a:r>
              <a:rPr lang="en-GB" sz="2545" b="1" dirty="0">
                <a:solidFill>
                  <a:srgbClr val="00206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Diabetes</a:t>
            </a:r>
            <a:endParaRPr lang="en-GB" sz="2545" dirty="0">
              <a:solidFill>
                <a:srgbClr val="002060"/>
              </a:solidFill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1957074" y="4584820"/>
            <a:ext cx="9338986" cy="1054246"/>
          </a:xfrm>
          <a:prstGeom prst="rect">
            <a:avLst/>
          </a:prstGeom>
        </p:spPr>
        <p:txBody>
          <a:bodyPr vert="horz" lIns="72724" tIns="36362" rIns="72724" bIns="3636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9544"/>
            <a:r>
              <a:rPr lang="en-GB" sz="2545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Foot &amp; Ankle</a:t>
            </a:r>
            <a:endParaRPr lang="en-GB" sz="2545" dirty="0">
              <a:solidFill>
                <a:prstClr val="black">
                  <a:lumMod val="65000"/>
                  <a:lumOff val="35000"/>
                </a:prstClr>
              </a:solidFill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1951006" y="5078586"/>
            <a:ext cx="9338986" cy="1054246"/>
          </a:xfrm>
          <a:prstGeom prst="rect">
            <a:avLst/>
          </a:prstGeom>
        </p:spPr>
        <p:txBody>
          <a:bodyPr vert="horz" lIns="72724" tIns="36362" rIns="72724" bIns="3636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9544"/>
            <a:r>
              <a:rPr lang="en-GB" sz="3182" b="1" dirty="0">
                <a:solidFill>
                  <a:prstClr val="black"/>
                </a:solidFill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Orthopaedics</a:t>
            </a:r>
            <a:endParaRPr lang="en-GB" sz="3182" dirty="0">
              <a:solidFill>
                <a:prstClr val="black"/>
              </a:solidFill>
              <a:latin typeface="Calibri" panose="020F050202020403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 rot="5400000">
            <a:off x="-1089524" y="7227213"/>
            <a:ext cx="9338986" cy="1054246"/>
          </a:xfrm>
          <a:prstGeom prst="rect">
            <a:avLst/>
          </a:prstGeom>
        </p:spPr>
        <p:txBody>
          <a:bodyPr vert="horz" lIns="72724" tIns="36362" rIns="72724" bIns="3636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9544"/>
            <a:r>
              <a:rPr lang="en-GB" sz="2863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Psoriasis</a:t>
            </a:r>
          </a:p>
          <a:p>
            <a:pPr defTabSz="829544"/>
            <a:r>
              <a:rPr lang="en-GB" sz="2863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Eczema</a:t>
            </a:r>
            <a:endParaRPr lang="en-GB" sz="2863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 rot="16200000">
            <a:off x="4520075" y="3523207"/>
            <a:ext cx="4014995" cy="1054246"/>
          </a:xfrm>
          <a:prstGeom prst="rect">
            <a:avLst/>
          </a:prstGeom>
        </p:spPr>
        <p:txBody>
          <a:bodyPr vert="horz" lIns="72724" tIns="36362" rIns="72724" bIns="3636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9544"/>
            <a:r>
              <a:rPr lang="en-GB" sz="2863" b="1" dirty="0">
                <a:solidFill>
                  <a:prstClr val="black"/>
                </a:solidFill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Myeloma</a:t>
            </a:r>
          </a:p>
          <a:p>
            <a:pPr defTabSz="829544"/>
            <a:r>
              <a:rPr lang="en-GB" sz="3182" b="1" dirty="0">
                <a:solidFill>
                  <a:prstClr val="black"/>
                </a:solidFill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Haematological </a:t>
            </a:r>
          </a:p>
          <a:p>
            <a:pPr defTabSz="829544"/>
            <a:r>
              <a:rPr lang="en-GB" sz="3182" b="1" dirty="0">
                <a:solidFill>
                  <a:prstClr val="black"/>
                </a:solidFill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Cancers</a:t>
            </a:r>
            <a:endParaRPr lang="en-GB" sz="3182" dirty="0">
              <a:solidFill>
                <a:prstClr val="black"/>
              </a:solidFill>
              <a:latin typeface="Calibri" panose="020F050202020403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1480117" y="1217838"/>
            <a:ext cx="9338986" cy="1054246"/>
          </a:xfrm>
          <a:prstGeom prst="rect">
            <a:avLst/>
          </a:prstGeom>
        </p:spPr>
        <p:txBody>
          <a:bodyPr vert="horz" lIns="72724" tIns="36362" rIns="72724" bIns="3636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9544"/>
            <a:r>
              <a:rPr lang="en-GB" sz="2863" b="1" dirty="0">
                <a:solidFill>
                  <a:prstClr val="black"/>
                </a:solidFill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Colorectal Cancer</a:t>
            </a:r>
            <a:endParaRPr lang="en-GB" sz="2863" dirty="0">
              <a:solidFill>
                <a:prstClr val="black"/>
              </a:solidFill>
              <a:latin typeface="Calibri" panose="020F050202020403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8497327" y="1763727"/>
            <a:ext cx="9338986" cy="1054246"/>
          </a:xfrm>
          <a:prstGeom prst="rect">
            <a:avLst/>
          </a:prstGeom>
        </p:spPr>
        <p:txBody>
          <a:bodyPr vert="horz" lIns="72724" tIns="36362" rIns="72724" bIns="3636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9544"/>
            <a:r>
              <a:rPr lang="en-GB" sz="3182" b="1" dirty="0">
                <a:solidFill>
                  <a:prstClr val="black"/>
                </a:solidFill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Urinary Flow</a:t>
            </a:r>
            <a:endParaRPr lang="en-GB" sz="3182" dirty="0">
              <a:solidFill>
                <a:prstClr val="black"/>
              </a:solidFill>
              <a:latin typeface="Calibri" panose="020F050202020403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466194" y="4052390"/>
            <a:ext cx="9338986" cy="1054246"/>
          </a:xfrm>
          <a:prstGeom prst="rect">
            <a:avLst/>
          </a:prstGeom>
        </p:spPr>
        <p:txBody>
          <a:bodyPr vert="horz" lIns="72724" tIns="36362" rIns="72724" bIns="3636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9544"/>
            <a:r>
              <a:rPr lang="en-GB" sz="2863" b="1" dirty="0">
                <a:solidFill>
                  <a:prstClr val="black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Critical Care</a:t>
            </a:r>
            <a:endParaRPr lang="en-GB" sz="2863" dirty="0">
              <a:solidFill>
                <a:prstClr val="black"/>
              </a:solidFill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8987731" y="3769597"/>
            <a:ext cx="9338986" cy="1054246"/>
          </a:xfrm>
          <a:prstGeom prst="rect">
            <a:avLst/>
          </a:prstGeom>
        </p:spPr>
        <p:txBody>
          <a:bodyPr vert="horz" lIns="72724" tIns="36362" rIns="72724" bIns="3636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9544"/>
            <a:r>
              <a:rPr lang="en-GB" sz="2863" b="1" dirty="0">
                <a:solidFill>
                  <a:prstClr val="black"/>
                </a:solidFill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CWMS</a:t>
            </a:r>
          </a:p>
          <a:p>
            <a:pPr defTabSz="829544"/>
            <a:r>
              <a:rPr lang="en-GB" sz="2863" b="1" dirty="0">
                <a:solidFill>
                  <a:prstClr val="black"/>
                </a:solidFill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AWMS</a:t>
            </a:r>
            <a:endParaRPr lang="en-GB" sz="2863" dirty="0">
              <a:solidFill>
                <a:prstClr val="black"/>
              </a:solidFill>
              <a:latin typeface="Calibri" panose="020F050202020403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7968610" y="4348892"/>
            <a:ext cx="9338986" cy="1054246"/>
          </a:xfrm>
          <a:prstGeom prst="rect">
            <a:avLst/>
          </a:prstGeom>
        </p:spPr>
        <p:txBody>
          <a:bodyPr vert="horz" lIns="72724" tIns="36362" rIns="72724" bIns="3636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9544"/>
            <a:r>
              <a:rPr lang="en-GB" sz="3499" b="1" dirty="0">
                <a:solidFill>
                  <a:srgbClr val="002060"/>
                </a:solidFill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Lymphoedema</a:t>
            </a:r>
            <a:endParaRPr lang="en-GB" sz="3499" dirty="0">
              <a:solidFill>
                <a:srgbClr val="002060"/>
              </a:solidFill>
              <a:latin typeface="Calibri" panose="020F050202020403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4743272" y="550399"/>
            <a:ext cx="9338986" cy="1054246"/>
          </a:xfrm>
          <a:prstGeom prst="rect">
            <a:avLst/>
          </a:prstGeom>
        </p:spPr>
        <p:txBody>
          <a:bodyPr vert="horz" lIns="72724" tIns="36362" rIns="72724" bIns="3636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9544"/>
            <a:endParaRPr lang="en-GB" sz="2863" dirty="0">
              <a:solidFill>
                <a:srgbClr val="002060"/>
              </a:solidFill>
              <a:latin typeface="Calibri" panose="020F050202020403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731" y="6034391"/>
            <a:ext cx="2711547" cy="823610"/>
          </a:xfrm>
          <a:prstGeom prst="rect">
            <a:avLst/>
          </a:prstGeom>
        </p:spPr>
      </p:pic>
      <p:sp>
        <p:nvSpPr>
          <p:cNvPr id="53" name="Google Shape;1759;p117"/>
          <p:cNvSpPr txBox="1"/>
          <p:nvPr/>
        </p:nvSpPr>
        <p:spPr>
          <a:xfrm>
            <a:off x="1321196" y="99801"/>
            <a:ext cx="9613425" cy="620400"/>
          </a:xfrm>
          <a:prstGeom prst="rect">
            <a:avLst/>
          </a:prstGeom>
          <a:solidFill>
            <a:srgbClr val="2C3E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59993" defTabSz="414772"/>
            <a:r>
              <a:rPr lang="en-IN" sz="3266" b="1" dirty="0">
                <a:solidFill>
                  <a:srgbClr val="FFFFFF"/>
                </a:solidFill>
                <a:latin typeface="Calibri" panose="020F0502020204030204"/>
              </a:rPr>
              <a:t>Our Programme - Outcomes &amp; Cost effectiveness</a:t>
            </a:r>
            <a:endParaRPr sz="3266" dirty="0">
              <a:solidFill>
                <a:prstClr val="black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791640" y="6549137"/>
            <a:ext cx="3133493" cy="259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414772"/>
            <a:r>
              <a:rPr lang="en-US" sz="1089" dirty="0">
                <a:solidFill>
                  <a:srgbClr val="002060"/>
                </a:solidFill>
                <a:latin typeface="Calibri" panose="020F0502020204030204"/>
              </a:rPr>
              <a:t>Copyright © ABUHB, VBHC Programme</a:t>
            </a:r>
            <a:endParaRPr lang="en-US" sz="1089" dirty="0">
              <a:solidFill>
                <a:srgbClr val="00206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1122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5703" y="123664"/>
            <a:ext cx="9340285" cy="698038"/>
          </a:xfrm>
          <a:solidFill>
            <a:srgbClr val="2C3E72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4899" b="1" dirty="0">
                <a:solidFill>
                  <a:schemeClr val="bg1"/>
                </a:solidFill>
              </a:rPr>
              <a:t>ABUHB Approach - Performance</a:t>
            </a:r>
            <a:endParaRPr lang="en-US" sz="4899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703" y="5978019"/>
            <a:ext cx="2661770" cy="7086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91640" y="6549137"/>
            <a:ext cx="3133493" cy="259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414772"/>
            <a:r>
              <a:rPr lang="en-US" sz="1089" dirty="0">
                <a:solidFill>
                  <a:srgbClr val="002060"/>
                </a:solidFill>
                <a:latin typeface="Calibri" panose="020F0502020204030204"/>
              </a:rPr>
              <a:t>Copyright © ABUHB, VBHC Programme</a:t>
            </a:r>
            <a:endParaRPr lang="en-US" sz="1089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15703" y="1156315"/>
            <a:ext cx="10652519" cy="1202527"/>
          </a:xfrm>
          <a:prstGeom prst="rect">
            <a:avLst/>
          </a:prstGeom>
        </p:spPr>
        <p:txBody>
          <a:bodyPr vert="horz" lIns="82953" tIns="41476" rIns="82953" bIns="4147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9544"/>
            <a:r>
              <a:rPr lang="en-GB" sz="2903" dirty="0">
                <a:solidFill>
                  <a:srgbClr val="002060"/>
                </a:solidFill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Live across </a:t>
            </a:r>
            <a:r>
              <a:rPr lang="en-GB" sz="2903" b="1" dirty="0">
                <a:solidFill>
                  <a:srgbClr val="002060"/>
                </a:solidFill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150 + outpatient clinics </a:t>
            </a:r>
            <a:r>
              <a:rPr lang="en-GB" sz="2903" dirty="0">
                <a:solidFill>
                  <a:srgbClr val="002060"/>
                </a:solidFill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across</a:t>
            </a:r>
            <a:r>
              <a:rPr lang="en-GB" sz="2903" b="1" dirty="0">
                <a:solidFill>
                  <a:srgbClr val="002060"/>
                </a:solidFill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 all hospital sites</a:t>
            </a:r>
            <a:endParaRPr lang="en-GB" sz="2903" dirty="0">
              <a:solidFill>
                <a:srgbClr val="002060"/>
              </a:solidFill>
              <a:latin typeface="Calibri" panose="020F050202020403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87587" y="2114239"/>
            <a:ext cx="10735122" cy="1202527"/>
          </a:xfrm>
          <a:prstGeom prst="rect">
            <a:avLst/>
          </a:prstGeom>
        </p:spPr>
        <p:txBody>
          <a:bodyPr vert="horz" lIns="82953" tIns="41476" rIns="82953" bIns="4147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9544"/>
            <a:r>
              <a:rPr lang="en-GB" sz="2540" dirty="0">
                <a:solidFill>
                  <a:srgbClr val="002060"/>
                </a:solidFill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PROMs issued </a:t>
            </a:r>
            <a:r>
              <a:rPr lang="en-GB" sz="2903" b="1" dirty="0">
                <a:solidFill>
                  <a:srgbClr val="002060"/>
                </a:solidFill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26,032 | </a:t>
            </a:r>
            <a:r>
              <a:rPr lang="en-GB" sz="2540" dirty="0">
                <a:solidFill>
                  <a:srgbClr val="002060"/>
                </a:solidFill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PROMs completed </a:t>
            </a:r>
            <a:r>
              <a:rPr lang="en-GB" sz="2903" b="1" dirty="0">
                <a:solidFill>
                  <a:srgbClr val="002060"/>
                </a:solidFill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19,911 (76.5%)</a:t>
            </a:r>
            <a:endParaRPr lang="en-GB" sz="2903" dirty="0">
              <a:solidFill>
                <a:srgbClr val="002060"/>
              </a:solidFill>
              <a:latin typeface="Calibri" panose="020F050202020403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374401" y="2920710"/>
            <a:ext cx="10735122" cy="1202527"/>
          </a:xfrm>
          <a:prstGeom prst="rect">
            <a:avLst/>
          </a:prstGeom>
        </p:spPr>
        <p:txBody>
          <a:bodyPr vert="horz" lIns="82953" tIns="41476" rIns="82953" bIns="4147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9544"/>
            <a:r>
              <a:rPr lang="en-GB" sz="2540" dirty="0">
                <a:solidFill>
                  <a:srgbClr val="002060"/>
                </a:solidFill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Remote collection rate </a:t>
            </a:r>
            <a:r>
              <a:rPr lang="en-GB" sz="2903" b="1" dirty="0">
                <a:solidFill>
                  <a:srgbClr val="002060"/>
                </a:solidFill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(62.3%)</a:t>
            </a:r>
            <a:endParaRPr lang="en-GB" sz="2903" dirty="0">
              <a:solidFill>
                <a:srgbClr val="002060"/>
              </a:solidFill>
              <a:latin typeface="Calibri" panose="020F050202020403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380995" y="3813590"/>
            <a:ext cx="10735122" cy="1202527"/>
          </a:xfrm>
          <a:prstGeom prst="rect">
            <a:avLst/>
          </a:prstGeom>
        </p:spPr>
        <p:txBody>
          <a:bodyPr vert="horz" lIns="82953" tIns="41476" rIns="82953" bIns="4147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9544"/>
            <a:r>
              <a:rPr lang="en-GB" sz="2540" dirty="0">
                <a:solidFill>
                  <a:srgbClr val="002060"/>
                </a:solidFill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&gt; </a:t>
            </a:r>
            <a:r>
              <a:rPr lang="en-GB" sz="2540" b="1" dirty="0">
                <a:solidFill>
                  <a:srgbClr val="002060"/>
                </a:solidFill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100 + clinical and health care professionals </a:t>
            </a:r>
            <a:r>
              <a:rPr lang="en-GB" sz="2540" dirty="0">
                <a:solidFill>
                  <a:srgbClr val="002060"/>
                </a:solidFill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involved in programme</a:t>
            </a:r>
            <a:endParaRPr lang="en-GB" sz="2903" dirty="0">
              <a:solidFill>
                <a:srgbClr val="002060"/>
              </a:solidFill>
              <a:latin typeface="Calibri" panose="020F050202020403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89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FD7E6960-E826-2A47-8BA5-FDD5A312ADBF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14772"/>
              <a:t>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7691F29-2EDE-4E75-972D-CE049166D8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73" y="5920567"/>
            <a:ext cx="3155039" cy="857428"/>
          </a:xfrm>
          <a:prstGeom prst="rect">
            <a:avLst/>
          </a:prstGeom>
        </p:spPr>
      </p:pic>
      <p:sp>
        <p:nvSpPr>
          <p:cNvPr id="4" name="Google Shape;1759;p117"/>
          <p:cNvSpPr txBox="1">
            <a:spLocks/>
          </p:cNvSpPr>
          <p:nvPr/>
        </p:nvSpPr>
        <p:spPr>
          <a:xfrm>
            <a:off x="1604615" y="505417"/>
            <a:ext cx="8985767" cy="486579"/>
          </a:xfrm>
          <a:prstGeom prst="rect">
            <a:avLst/>
          </a:prstGeom>
          <a:solidFill>
            <a:srgbClr val="2C3E72"/>
          </a:solidFill>
          <a:ln>
            <a:noFill/>
          </a:ln>
        </p:spPr>
        <p:txBody>
          <a:bodyPr spcFirstLastPara="1" vert="horz" wrap="square" lIns="68569" tIns="68569" rIns="68569" bIns="68569" rtlCol="0" anchor="ctr" anchorCtr="0">
            <a:noAutofit/>
          </a:bodyPr>
          <a:lstStyle>
            <a:lvl1pPr algn="l" defTabSz="91440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0000" defTabSz="311085"/>
            <a:r>
              <a:rPr lang="en-GB" sz="32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‘The Foundations - it takes time’</a:t>
            </a:r>
            <a:endParaRPr lang="en-GB" sz="3200" b="1" dirty="0">
              <a:solidFill>
                <a:prstClr val="black"/>
              </a:solidFill>
              <a:latin typeface="+mn-lt"/>
              <a:ea typeface="Georgia"/>
              <a:cs typeface="Arial" panose="020B0604020202020204" pitchFamily="34" charset="0"/>
              <a:sym typeface="Georgia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13278" y="2403467"/>
            <a:ext cx="8589820" cy="3215156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29178">
              <a:spcBef>
                <a:spcPts val="907"/>
              </a:spcBef>
              <a:buNone/>
            </a:pPr>
            <a:endParaRPr lang="en-US" sz="2100" dirty="0">
              <a:solidFill>
                <a:prstClr val="black"/>
              </a:solidFill>
              <a:latin typeface="Calibri"/>
            </a:endParaRPr>
          </a:p>
          <a:p>
            <a:pPr marL="0" indent="0" defTabSz="829178">
              <a:spcBef>
                <a:spcPts val="907"/>
              </a:spcBef>
              <a:buNone/>
            </a:pPr>
            <a:r>
              <a:rPr lang="en-US" sz="16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2015 - Aneurin Bevan University Health Board - Programme</a:t>
            </a:r>
          </a:p>
          <a:p>
            <a:pPr marL="0" indent="0" defTabSz="829178">
              <a:spcBef>
                <a:spcPts val="907"/>
              </a:spcBef>
              <a:buNone/>
            </a:pPr>
            <a:r>
              <a:rPr lang="en-US" sz="16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 20 condition areas - data driven evidence - remodeling opportunities</a:t>
            </a:r>
          </a:p>
          <a:p>
            <a:pPr marL="0" indent="0" defTabSz="829178">
              <a:spcBef>
                <a:spcPts val="907"/>
              </a:spcBef>
              <a:buNone/>
            </a:pPr>
            <a:endParaRPr lang="en-US" sz="165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829178">
              <a:spcBef>
                <a:spcPts val="907"/>
              </a:spcBef>
              <a:buNone/>
            </a:pPr>
            <a:r>
              <a:rPr lang="en-US" sz="16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2018 - Scaled up Nationally </a:t>
            </a:r>
          </a:p>
          <a:p>
            <a:pPr marL="207294" indent="-207294" defTabSz="829178">
              <a:spcBef>
                <a:spcPts val="907"/>
              </a:spcBef>
              <a:buFontTx/>
              <a:buChar char="-"/>
            </a:pPr>
            <a:r>
              <a:rPr lang="en-US" sz="16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to collect and combine across 15 common areas over next 3 years</a:t>
            </a:r>
          </a:p>
          <a:p>
            <a:pPr marL="207294" indent="-207294" defTabSz="829178">
              <a:spcBef>
                <a:spcPts val="907"/>
              </a:spcBef>
              <a:buFontTx/>
              <a:buChar char="-"/>
            </a:pPr>
            <a:r>
              <a:rPr lang="en-US" sz="16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Started to produce data dashboards to enable benchmarking at a system level</a:t>
            </a:r>
          </a:p>
          <a:p>
            <a:pPr marL="0" indent="0" defTabSz="829178">
              <a:spcBef>
                <a:spcPts val="907"/>
              </a:spcBef>
              <a:buNone/>
            </a:pPr>
            <a:endParaRPr lang="en-US" sz="165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829178">
              <a:spcBef>
                <a:spcPts val="907"/>
              </a:spcBef>
              <a:buNone/>
            </a:pPr>
            <a:r>
              <a:rPr lang="en-US" sz="16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2019 - Working in partnership with (NWIS) National Welsh Informatics Service and (FDU) Finance Delivery unit </a:t>
            </a:r>
          </a:p>
          <a:p>
            <a:pPr marL="0" indent="0" defTabSz="829178">
              <a:spcBef>
                <a:spcPts val="907"/>
              </a:spcBef>
              <a:buNone/>
            </a:pPr>
            <a:endParaRPr lang="en-US" sz="165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829178">
              <a:spcBef>
                <a:spcPts val="907"/>
              </a:spcBef>
              <a:buNone/>
            </a:pPr>
            <a:r>
              <a:rPr lang="en-US" sz="16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information products to support decision-making across NHS Wales</a:t>
            </a:r>
            <a:endParaRPr lang="en-US" sz="2250" b="1" dirty="0">
              <a:solidFill>
                <a:prstClr val="black"/>
              </a:solidFill>
              <a:latin typeface="Calibri"/>
            </a:endParaRPr>
          </a:p>
          <a:p>
            <a:pPr marL="0" indent="0" defTabSz="829178">
              <a:spcBef>
                <a:spcPts val="907"/>
              </a:spcBef>
              <a:buNone/>
            </a:pPr>
            <a:endParaRPr lang="en-US" sz="1905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17780" y="1196142"/>
            <a:ext cx="8589820" cy="1258710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29178">
              <a:spcBef>
                <a:spcPts val="907"/>
              </a:spcBef>
              <a:buNone/>
            </a:pPr>
            <a:endParaRPr lang="en-US" sz="2100" dirty="0">
              <a:solidFill>
                <a:prstClr val="black"/>
              </a:solidFill>
              <a:latin typeface="Calibri"/>
            </a:endParaRPr>
          </a:p>
          <a:p>
            <a:pPr marL="0" indent="0" algn="ctr" defTabSz="829178">
              <a:spcBef>
                <a:spcPts val="907"/>
              </a:spcBef>
              <a:buNone/>
            </a:pPr>
            <a:r>
              <a:rPr lang="en-US" sz="190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collection is not new</a:t>
            </a:r>
          </a:p>
          <a:p>
            <a:pPr marL="0" indent="0" algn="ctr" defTabSz="829178">
              <a:spcBef>
                <a:spcPts val="907"/>
              </a:spcBef>
              <a:buNone/>
            </a:pPr>
            <a:endParaRPr lang="en-US" sz="190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829178">
              <a:spcBef>
                <a:spcPts val="907"/>
              </a:spcBef>
              <a:buNone/>
            </a:pPr>
            <a:r>
              <a:rPr lang="en-US" sz="190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Historically no SYSTEMATIC collection of outcomes - Patient reported!</a:t>
            </a:r>
            <a:endParaRPr lang="en-US" sz="1905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081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theme/theme1.xml><?xml version="1.0" encoding="utf-8"?>
<a:theme xmlns:a="http://schemas.openxmlformats.org/drawingml/2006/main" name="1_nwss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wssp" id="{73D343F2-0935-4E3B-B169-23825993EB83}" vid="{73667AA5-951E-4F2D-BD0A-B5CDE01B4337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3819</TotalTime>
  <Words>1818</Words>
  <Application>Microsoft Office PowerPoint</Application>
  <PresentationFormat>Widescreen</PresentationFormat>
  <Paragraphs>253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Arial Rounded MT Bold</vt:lpstr>
      <vt:lpstr>Calibri</vt:lpstr>
      <vt:lpstr>Calibri Light</vt:lpstr>
      <vt:lpstr>Georgia</vt:lpstr>
      <vt:lpstr>Segoe UI</vt:lpstr>
      <vt:lpstr>Tahoma</vt:lpstr>
      <vt:lpstr>Verdana</vt:lpstr>
      <vt:lpstr>1_nwssp</vt:lpstr>
      <vt:lpstr>1_Office Theme</vt:lpstr>
      <vt:lpstr>PowerPoint Presentation</vt:lpstr>
      <vt:lpstr>PowerPoint Presentation</vt:lpstr>
      <vt:lpstr>PowerPoint Presentation</vt:lpstr>
      <vt:lpstr>PowerPoint Presentation</vt:lpstr>
      <vt:lpstr>ABUHB Approach - Vision and Aim</vt:lpstr>
      <vt:lpstr>ABUHB Approach - Component Parts</vt:lpstr>
      <vt:lpstr>PowerPoint Presentation</vt:lpstr>
      <vt:lpstr>ABUHB Approach - Performance</vt:lpstr>
      <vt:lpstr>PowerPoint Presentation</vt:lpstr>
      <vt:lpstr>ABUHB Approach - Journey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NHS Wales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Griffiths</dc:creator>
  <cp:lastModifiedBy>James Griffiths</cp:lastModifiedBy>
  <cp:revision>47</cp:revision>
  <dcterms:created xsi:type="dcterms:W3CDTF">2019-09-05T21:06:50Z</dcterms:created>
  <dcterms:modified xsi:type="dcterms:W3CDTF">2019-09-09T16:46:28Z</dcterms:modified>
</cp:coreProperties>
</file>